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66" r:id="rId3"/>
    <p:sldId id="257" r:id="rId4"/>
    <p:sldId id="269" r:id="rId5"/>
    <p:sldId id="289" r:id="rId6"/>
    <p:sldId id="270" r:id="rId7"/>
    <p:sldId id="258" r:id="rId8"/>
    <p:sldId id="265" r:id="rId9"/>
    <p:sldId id="288" r:id="rId10"/>
    <p:sldId id="286" r:id="rId11"/>
    <p:sldId id="259" r:id="rId12"/>
    <p:sldId id="272" r:id="rId13"/>
    <p:sldId id="273" r:id="rId14"/>
    <p:sldId id="274" r:id="rId15"/>
    <p:sldId id="275" r:id="rId16"/>
    <p:sldId id="276" r:id="rId17"/>
    <p:sldId id="277" r:id="rId18"/>
    <p:sldId id="278" r:id="rId19"/>
    <p:sldId id="279" r:id="rId20"/>
    <p:sldId id="280" r:id="rId21"/>
    <p:sldId id="263" r:id="rId22"/>
    <p:sldId id="260" r:id="rId23"/>
    <p:sldId id="261" r:id="rId24"/>
    <p:sldId id="271" r:id="rId25"/>
    <p:sldId id="282" r:id="rId26"/>
    <p:sldId id="283" r:id="rId27"/>
    <p:sldId id="284" r:id="rId28"/>
    <p:sldId id="264" r:id="rId29"/>
    <p:sldId id="285" r:id="rId30"/>
    <p:sldId id="281" r:id="rId31"/>
    <p:sldId id="287" r:id="rId32"/>
    <p:sldId id="26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72"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90233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5C6B4A9-1611-4792-9094-5F34BCA07E0B}"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116806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8190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2A54C80-263E-416B-A8E0-580EDEADCBDC}"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359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8510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2A54C80-263E-416B-A8E0-580EDEADCBDC}" type="datetimeFigureOut">
              <a:rPr lang="en-US" smtClean="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2061189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61BEF0D-F0BB-DE4B-95CE-6DB70DBA9567}" type="datetimeFigureOut">
              <a:rPr lang="en-US" smtClean="0"/>
              <a:pPr/>
              <a:t>7/19/2021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66429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61BEF0D-F0BB-DE4B-95CE-6DB70DBA9567}" type="datetimeFigureOut">
              <a:rPr lang="en-US" smtClean="0"/>
              <a:pPr/>
              <a:t>7/19/2021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9037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9165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26054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41187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7/19/2021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67297874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9854" y="489397"/>
            <a:ext cx="9569003" cy="1957589"/>
          </a:xfrm>
        </p:spPr>
        <p:txBody>
          <a:bodyPr>
            <a:normAutofit fontScale="90000"/>
          </a:bodyPr>
          <a:lstStyle/>
          <a:p>
            <a:pPr algn="ctr"/>
            <a:r>
              <a:rPr lang="en-IN" b="1" u="sng" dirty="0" smtClean="0">
                <a:solidFill>
                  <a:srgbClr val="C00000"/>
                </a:solidFill>
              </a:rPr>
              <a:t/>
            </a:r>
            <a:br>
              <a:rPr lang="en-IN" b="1" u="sng" dirty="0" smtClean="0">
                <a:solidFill>
                  <a:srgbClr val="C00000"/>
                </a:solidFill>
              </a:rPr>
            </a:br>
            <a:r>
              <a:rPr lang="en-IN" b="1" u="sng" dirty="0" smtClean="0">
                <a:solidFill>
                  <a:srgbClr val="C00000"/>
                </a:solidFill>
              </a:rPr>
              <a:t>Traffic </a:t>
            </a:r>
            <a:r>
              <a:rPr lang="en-IN" b="1" u="sng" dirty="0">
                <a:solidFill>
                  <a:srgbClr val="C00000"/>
                </a:solidFill>
              </a:rPr>
              <a:t>Sign </a:t>
            </a:r>
            <a:r>
              <a:rPr lang="en-IN" b="1" u="sng">
                <a:solidFill>
                  <a:srgbClr val="C00000"/>
                </a:solidFill>
              </a:rPr>
              <a:t>Recognition </a:t>
            </a:r>
            <a:r>
              <a:rPr lang="en-IN" b="1" u="sng" smtClean="0">
                <a:solidFill>
                  <a:srgbClr val="C00000"/>
                </a:solidFill>
              </a:rPr>
              <a:t>System  Using </a:t>
            </a:r>
            <a:r>
              <a:rPr lang="en-IN" b="1" u="sng" smtClean="0">
                <a:solidFill>
                  <a:srgbClr val="C00000"/>
                </a:solidFill>
              </a:rPr>
              <a:t>CNN and Image processing</a:t>
            </a:r>
            <a:r>
              <a:rPr lang="en-IN" b="1" u="sng" dirty="0" smtClean="0">
                <a:solidFill>
                  <a:srgbClr val="C00000"/>
                </a:solidFill>
              </a:rPr>
              <a:t/>
            </a:r>
            <a:br>
              <a:rPr lang="en-IN" b="1" u="sng" dirty="0" smtClean="0">
                <a:solidFill>
                  <a:srgbClr val="C00000"/>
                </a:solidFill>
              </a:rPr>
            </a:br>
            <a:r>
              <a:rPr lang="en-IN" b="1" u="sng" dirty="0">
                <a:solidFill>
                  <a:srgbClr val="C00000"/>
                </a:solidFill>
              </a:rPr>
              <a:t/>
            </a:r>
            <a:br>
              <a:rPr lang="en-IN" b="1" u="sng" dirty="0">
                <a:solidFill>
                  <a:srgbClr val="C00000"/>
                </a:solidFill>
              </a:rPr>
            </a:br>
            <a:r>
              <a:rPr lang="en-IN" b="1" u="sng" dirty="0" smtClean="0">
                <a:solidFill>
                  <a:srgbClr val="C00000"/>
                </a:solidFill>
              </a:rPr>
              <a:t/>
            </a:r>
            <a:br>
              <a:rPr lang="en-IN" b="1" u="sng" dirty="0" smtClean="0">
                <a:solidFill>
                  <a:srgbClr val="C00000"/>
                </a:solidFill>
              </a:rPr>
            </a:br>
            <a:endParaRPr lang="en-IN" b="1" u="sng" dirty="0">
              <a:solidFill>
                <a:srgbClr val="C00000"/>
              </a:solidFill>
            </a:endParaRPr>
          </a:p>
        </p:txBody>
      </p:sp>
      <p:sp>
        <p:nvSpPr>
          <p:cNvPr id="3" name="Subtitle 2"/>
          <p:cNvSpPr>
            <a:spLocks noGrp="1"/>
          </p:cNvSpPr>
          <p:nvPr>
            <p:ph type="subTitle" idx="1"/>
          </p:nvPr>
        </p:nvSpPr>
        <p:spPr>
          <a:xfrm>
            <a:off x="1615689" y="1072643"/>
            <a:ext cx="7857327" cy="1429554"/>
          </a:xfrm>
        </p:spPr>
        <p:txBody>
          <a:bodyPr>
            <a:normAutofit lnSpcReduction="10000"/>
          </a:bodyPr>
          <a:lstStyle/>
          <a:p>
            <a:pPr algn="ctr"/>
            <a:endParaRPr lang="en-IN" sz="2800" b="1" u="sng" dirty="0" smtClean="0">
              <a:solidFill>
                <a:srgbClr val="0070C0"/>
              </a:solidFill>
            </a:endParaRPr>
          </a:p>
          <a:p>
            <a:pPr algn="ctr"/>
            <a:r>
              <a:rPr lang="en-IN" sz="2800" b="1" u="sng" dirty="0" smtClean="0">
                <a:solidFill>
                  <a:srgbClr val="0070C0"/>
                </a:solidFill>
              </a:rPr>
              <a:t>Under </a:t>
            </a:r>
            <a:r>
              <a:rPr lang="en-IN" sz="2800" b="1" u="sng" dirty="0" err="1">
                <a:solidFill>
                  <a:srgbClr val="0070C0"/>
                </a:solidFill>
              </a:rPr>
              <a:t>Guidence</a:t>
            </a:r>
            <a:r>
              <a:rPr lang="en-IN" sz="2800" b="1" u="sng" dirty="0">
                <a:solidFill>
                  <a:srgbClr val="0070C0"/>
                </a:solidFill>
              </a:rPr>
              <a:t> of:</a:t>
            </a:r>
          </a:p>
          <a:p>
            <a:pPr algn="ctr"/>
            <a:r>
              <a:rPr lang="en-IN" sz="2800" b="1" dirty="0" err="1">
                <a:solidFill>
                  <a:srgbClr val="0070C0"/>
                </a:solidFill>
              </a:rPr>
              <a:t>Dr.</a:t>
            </a:r>
            <a:r>
              <a:rPr lang="en-IN" sz="2800" b="1" dirty="0">
                <a:solidFill>
                  <a:srgbClr val="0070C0"/>
                </a:solidFill>
              </a:rPr>
              <a:t> </a:t>
            </a:r>
            <a:r>
              <a:rPr lang="en-IN" sz="2800" b="1" dirty="0" err="1">
                <a:solidFill>
                  <a:srgbClr val="0070C0"/>
                </a:solidFill>
              </a:rPr>
              <a:t>P.V.Rama</a:t>
            </a:r>
            <a:r>
              <a:rPr lang="en-IN" sz="2800" b="1" dirty="0">
                <a:solidFill>
                  <a:srgbClr val="0070C0"/>
                </a:solidFill>
              </a:rPr>
              <a:t> </a:t>
            </a:r>
            <a:r>
              <a:rPr lang="en-IN" sz="2800" b="1" dirty="0" err="1">
                <a:solidFill>
                  <a:srgbClr val="0070C0"/>
                </a:solidFill>
              </a:rPr>
              <a:t>Raju</a:t>
            </a:r>
            <a:r>
              <a:rPr lang="en-IN" sz="2800" b="1" dirty="0">
                <a:solidFill>
                  <a:srgbClr val="0070C0"/>
                </a:solidFill>
              </a:rPr>
              <a:t> </a:t>
            </a:r>
          </a:p>
          <a:p>
            <a:pPr algn="ctr"/>
            <a:endParaRPr lang="en-IN" dirty="0"/>
          </a:p>
        </p:txBody>
      </p:sp>
      <p:sp>
        <p:nvSpPr>
          <p:cNvPr id="4" name="TextBox 3"/>
          <p:cNvSpPr txBox="1"/>
          <p:nvPr/>
        </p:nvSpPr>
        <p:spPr>
          <a:xfrm>
            <a:off x="1423114" y="4340182"/>
            <a:ext cx="8242479" cy="1631216"/>
          </a:xfrm>
          <a:prstGeom prst="rect">
            <a:avLst/>
          </a:prstGeom>
          <a:noFill/>
        </p:spPr>
        <p:txBody>
          <a:bodyPr wrap="square" rtlCol="0">
            <a:spAutoFit/>
          </a:bodyPr>
          <a:lstStyle/>
          <a:p>
            <a:pPr algn="ctr"/>
            <a:r>
              <a:rPr lang="en-IN" sz="2000" u="sng" dirty="0">
                <a:solidFill>
                  <a:schemeClr val="tx1">
                    <a:lumMod val="95000"/>
                    <a:lumOff val="5000"/>
                  </a:schemeClr>
                </a:solidFill>
              </a:rPr>
              <a:t>TEAM:</a:t>
            </a:r>
          </a:p>
          <a:p>
            <a:pPr algn="ctr"/>
            <a:r>
              <a:rPr lang="en-IN" sz="2000" dirty="0">
                <a:solidFill>
                  <a:schemeClr val="tx1">
                    <a:lumMod val="95000"/>
                    <a:lumOff val="5000"/>
                  </a:schemeClr>
                </a:solidFill>
              </a:rPr>
              <a:t>S.S.V.SURYA TEJA(17B91A04K2)</a:t>
            </a:r>
          </a:p>
          <a:p>
            <a:pPr algn="ctr"/>
            <a:r>
              <a:rPr lang="en-IN" sz="2000" dirty="0" smtClean="0">
                <a:solidFill>
                  <a:schemeClr val="tx1">
                    <a:lumMod val="95000"/>
                    <a:lumOff val="5000"/>
                  </a:schemeClr>
                </a:solidFill>
              </a:rPr>
              <a:t>A.S.POOJA PRAVALLIKA(17B91A04J9</a:t>
            </a:r>
            <a:r>
              <a:rPr lang="en-IN" sz="2000" dirty="0">
                <a:solidFill>
                  <a:schemeClr val="tx1">
                    <a:lumMod val="95000"/>
                    <a:lumOff val="5000"/>
                  </a:schemeClr>
                </a:solidFill>
              </a:rPr>
              <a:t>)</a:t>
            </a:r>
          </a:p>
          <a:p>
            <a:pPr algn="ctr"/>
            <a:r>
              <a:rPr lang="en-IN" sz="2000" dirty="0">
                <a:solidFill>
                  <a:schemeClr val="tx1">
                    <a:lumMod val="95000"/>
                    <a:lumOff val="5000"/>
                  </a:schemeClr>
                </a:solidFill>
              </a:rPr>
              <a:t>N.NIKHIL(17B91A04G6)</a:t>
            </a:r>
          </a:p>
          <a:p>
            <a:pPr algn="ctr"/>
            <a:r>
              <a:rPr lang="en-IN" sz="2000" dirty="0">
                <a:solidFill>
                  <a:schemeClr val="tx1">
                    <a:lumMod val="95000"/>
                    <a:lumOff val="5000"/>
                  </a:schemeClr>
                </a:solidFill>
              </a:rPr>
              <a:t>S.T.S.BHAGAVAN(17B91A04L3)</a:t>
            </a:r>
          </a:p>
        </p:txBody>
      </p:sp>
      <p:pic>
        <p:nvPicPr>
          <p:cNvPr id="5" name="Google Shape;57;p13" descr="C:\Users\user\Downloads\college logo.jpg"/>
          <p:cNvPicPr preferRelativeResize="0"/>
          <p:nvPr/>
        </p:nvPicPr>
        <p:blipFill rotWithShape="1">
          <a:blip r:embed="rId2">
            <a:alphaModFix/>
          </a:blip>
          <a:srcRect/>
          <a:stretch/>
        </p:blipFill>
        <p:spPr>
          <a:xfrm>
            <a:off x="4897128" y="2666898"/>
            <a:ext cx="1294450" cy="1349275"/>
          </a:xfrm>
          <a:prstGeom prst="rect">
            <a:avLst/>
          </a:prstGeom>
          <a:noFill/>
          <a:ln>
            <a:noFill/>
          </a:ln>
        </p:spPr>
      </p:pic>
    </p:spTree>
    <p:extLst>
      <p:ext uri="{BB962C8B-B14F-4D97-AF65-F5344CB8AC3E}">
        <p14:creationId xmlns:p14="http://schemas.microsoft.com/office/powerpoint/2010/main" val="35593062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31519"/>
            <a:ext cx="4043300" cy="6021977"/>
          </a:xfrm>
          <a:prstGeom prst="rect">
            <a:avLst/>
          </a:prstGeom>
        </p:spPr>
      </p:pic>
      <p:sp>
        <p:nvSpPr>
          <p:cNvPr id="3" name="TextBox 2"/>
          <p:cNvSpPr txBox="1"/>
          <p:nvPr/>
        </p:nvSpPr>
        <p:spPr>
          <a:xfrm>
            <a:off x="457200" y="731520"/>
            <a:ext cx="2662518" cy="830997"/>
          </a:xfrm>
          <a:prstGeom prst="rect">
            <a:avLst/>
          </a:prstGeom>
          <a:noFill/>
        </p:spPr>
        <p:txBody>
          <a:bodyPr wrap="square" rtlCol="0">
            <a:spAutoFit/>
          </a:bodyPr>
          <a:lstStyle/>
          <a:p>
            <a:r>
              <a:rPr lang="en-IN" sz="2400" b="1" smtClean="0">
                <a:solidFill>
                  <a:srgbClr val="FF0000"/>
                </a:solidFill>
              </a:rPr>
              <a:t>RECONCILIATION Flowchart</a:t>
            </a:r>
            <a:r>
              <a:rPr lang="en-IN" sz="2400" smtClean="0">
                <a:solidFill>
                  <a:srgbClr val="FF0000"/>
                </a:solidFill>
              </a:rPr>
              <a:t>:</a:t>
            </a:r>
            <a:endParaRPr lang="en-IN" sz="2400">
              <a:solidFill>
                <a:srgbClr val="FF0000"/>
              </a:solidFill>
            </a:endParaRPr>
          </a:p>
        </p:txBody>
      </p:sp>
    </p:spTree>
    <p:extLst>
      <p:ext uri="{BB962C8B-B14F-4D97-AF65-F5344CB8AC3E}">
        <p14:creationId xmlns:p14="http://schemas.microsoft.com/office/powerpoint/2010/main" val="3845604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424" y="242833"/>
            <a:ext cx="10972800" cy="1143000"/>
          </a:xfrm>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Algorithm Description</a:t>
            </a:r>
            <a:r>
              <a:rPr lang="en-IN" dirty="0" smtClean="0">
                <a:solidFill>
                  <a:srgbClr val="FF0000"/>
                </a:solidFill>
                <a:latin typeface="Times New Roman" panose="02020603050405020304" pitchFamily="18" charset="0"/>
                <a:cs typeface="Times New Roman" panose="02020603050405020304" pitchFamily="18" charset="0"/>
              </a:rPr>
              <a:t>:</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609600" y="1192696"/>
            <a:ext cx="10972800" cy="4746929"/>
          </a:xfrm>
        </p:spPr>
        <p:txBody>
          <a:bodyPr>
            <a:normAutofit fontScale="92500" lnSpcReduction="10000"/>
          </a:bodyPr>
          <a:lstStyle/>
          <a:p>
            <a:pPr marL="0" indent="0">
              <a:buNone/>
            </a:pPr>
            <a:r>
              <a:rPr lang="en-IN" dirty="0" smtClean="0">
                <a:latin typeface="Times New Roman" panose="02020603050405020304" pitchFamily="18" charset="0"/>
                <a:cs typeface="Times New Roman" panose="02020603050405020304" pitchFamily="18" charset="0"/>
              </a:rPr>
              <a:t>Traffic Sign Detection(TSD) includes different algorithm steps which include :</a:t>
            </a:r>
          </a:p>
          <a:p>
            <a:r>
              <a:rPr lang="en-IN" dirty="0" smtClean="0">
                <a:latin typeface="Times New Roman" panose="02020603050405020304" pitchFamily="18" charset="0"/>
                <a:cs typeface="Times New Roman" panose="02020603050405020304" pitchFamily="18" charset="0"/>
              </a:rPr>
              <a:t>A)Contrast image</a:t>
            </a:r>
          </a:p>
          <a:p>
            <a:r>
              <a:rPr lang="en-IN" dirty="0" smtClean="0">
                <a:latin typeface="Times New Roman" panose="02020603050405020304" pitchFamily="18" charset="0"/>
                <a:cs typeface="Times New Roman" panose="02020603050405020304" pitchFamily="18" charset="0"/>
              </a:rPr>
              <a:t>B)Masking</a:t>
            </a:r>
          </a:p>
          <a:p>
            <a:r>
              <a:rPr lang="en-IN" dirty="0" smtClean="0">
                <a:latin typeface="Times New Roman" panose="02020603050405020304" pitchFamily="18" charset="0"/>
                <a:cs typeface="Times New Roman" panose="02020603050405020304" pitchFamily="18" charset="0"/>
              </a:rPr>
              <a:t>C)Canny edge detection</a:t>
            </a:r>
          </a:p>
          <a:p>
            <a:r>
              <a:rPr lang="en-IN" dirty="0" smtClean="0">
                <a:latin typeface="Times New Roman" panose="02020603050405020304" pitchFamily="18" charset="0"/>
                <a:cs typeface="Times New Roman" panose="02020603050405020304" pitchFamily="18" charset="0"/>
              </a:rPr>
              <a:t>D)Contour handling</a:t>
            </a:r>
          </a:p>
          <a:p>
            <a:r>
              <a:rPr lang="en-IN" dirty="0" smtClean="0">
                <a:latin typeface="Times New Roman" panose="02020603050405020304" pitchFamily="18" charset="0"/>
                <a:cs typeface="Times New Roman" panose="02020603050405020304" pitchFamily="18" charset="0"/>
              </a:rPr>
              <a:t>E)Classification</a:t>
            </a:r>
          </a:p>
          <a:p>
            <a:r>
              <a:rPr lang="en-IN" dirty="0">
                <a:latin typeface="Times New Roman" panose="02020603050405020304" pitchFamily="18" charset="0"/>
                <a:cs typeface="Times New Roman" panose="02020603050405020304" pitchFamily="18" charset="0"/>
              </a:rPr>
              <a:t>F</a:t>
            </a:r>
            <a:r>
              <a:rPr lang="en-IN" dirty="0" smtClean="0">
                <a:latin typeface="Times New Roman" panose="02020603050405020304" pitchFamily="18" charset="0"/>
                <a:cs typeface="Times New Roman" panose="02020603050405020304" pitchFamily="18" charset="0"/>
              </a:rPr>
              <a:t>)Voting</a:t>
            </a:r>
          </a:p>
          <a:p>
            <a:r>
              <a:rPr lang="en-US" dirty="0" smtClean="0">
                <a:latin typeface="Times New Roman" panose="02020603050405020304" pitchFamily="18" charset="0"/>
                <a:cs typeface="Times New Roman" panose="02020603050405020304" pitchFamily="18" charset="0"/>
              </a:rPr>
              <a:t>G)Reconciliation</a:t>
            </a:r>
            <a:endParaRPr lang="en-IN" dirty="0" smtClean="0">
              <a:latin typeface="Times New Roman" panose="02020603050405020304" pitchFamily="18" charset="0"/>
              <a:cs typeface="Times New Roman" panose="02020603050405020304" pitchFamily="18" charset="0"/>
            </a:endParaRPr>
          </a:p>
          <a:p>
            <a:pPr marL="0" indent="0">
              <a:buNone/>
            </a:pPr>
            <a:endParaRPr lang="en-IN" dirty="0" smtClean="0"/>
          </a:p>
        </p:txBody>
      </p:sp>
    </p:spTree>
    <p:extLst>
      <p:ext uri="{BB962C8B-B14F-4D97-AF65-F5344CB8AC3E}">
        <p14:creationId xmlns:p14="http://schemas.microsoft.com/office/powerpoint/2010/main" val="20372456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Contrast image: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100" b="1" dirty="0">
                <a:latin typeface="Times New Roman" panose="02020603050405020304" pitchFamily="18" charset="0"/>
                <a:cs typeface="Times New Roman" panose="02020603050405020304" pitchFamily="18" charset="0"/>
              </a:rPr>
              <a:t>Contrast</a:t>
            </a:r>
            <a:r>
              <a:rPr lang="en-US" sz="2100" dirty="0">
                <a:latin typeface="Times New Roman" panose="02020603050405020304" pitchFamily="18" charset="0"/>
                <a:cs typeface="Times New Roman" panose="02020603050405020304" pitchFamily="18" charset="0"/>
              </a:rPr>
              <a:t> is the difference in </a:t>
            </a:r>
            <a:r>
              <a:rPr lang="en-US" sz="2100" dirty="0" smtClean="0">
                <a:solidFill>
                  <a:schemeClr val="tx1">
                    <a:lumMod val="95000"/>
                    <a:lumOff val="5000"/>
                  </a:schemeClr>
                </a:solidFill>
                <a:latin typeface="Times New Roman" panose="02020603050405020304" pitchFamily="18" charset="0"/>
                <a:cs typeface="Times New Roman" panose="02020603050405020304" pitchFamily="18" charset="0"/>
              </a:rPr>
              <a:t>luminance</a:t>
            </a:r>
            <a:r>
              <a:rPr lang="en-US" sz="2100" dirty="0">
                <a:solidFill>
                  <a:schemeClr val="tx1">
                    <a:lumMod val="95000"/>
                    <a:lumOff val="5000"/>
                  </a:schemeClr>
                </a:solidFill>
                <a:latin typeface="Times New Roman" panose="02020603050405020304" pitchFamily="18" charset="0"/>
                <a:cs typeface="Times New Roman" panose="02020603050405020304" pitchFamily="18" charset="0"/>
              </a:rPr>
              <a:t> or </a:t>
            </a:r>
            <a:r>
              <a:rPr lang="en-US" sz="2100" dirty="0" smtClean="0">
                <a:solidFill>
                  <a:schemeClr val="tx1">
                    <a:lumMod val="95000"/>
                    <a:lumOff val="5000"/>
                  </a:schemeClr>
                </a:solidFill>
                <a:latin typeface="Times New Roman" panose="02020603050405020304" pitchFamily="18" charset="0"/>
                <a:cs typeface="Times New Roman" panose="02020603050405020304" pitchFamily="18" charset="0"/>
              </a:rPr>
              <a:t>color</a:t>
            </a:r>
            <a:r>
              <a:rPr lang="en-US" sz="2100" dirty="0">
                <a:latin typeface="Times New Roman" panose="02020603050405020304" pitchFamily="18" charset="0"/>
                <a:cs typeface="Times New Roman" panose="02020603050405020304" pitchFamily="18" charset="0"/>
              </a:rPr>
              <a:t> that makes an object (or its representation in an image or display) distinguishable. In visual perception of the real world, contrast is determined by the difference in the </a:t>
            </a:r>
            <a:r>
              <a:rPr lang="en-US" sz="2100" dirty="0" smtClean="0">
                <a:latin typeface="Times New Roman" panose="02020603050405020304" pitchFamily="18" charset="0"/>
                <a:cs typeface="Times New Roman" panose="02020603050405020304" pitchFamily="18" charset="0"/>
              </a:rPr>
              <a:t>color</a:t>
            </a:r>
            <a:r>
              <a:rPr lang="en-US" sz="2100" dirty="0">
                <a:latin typeface="Times New Roman" panose="02020603050405020304" pitchFamily="18" charset="0"/>
                <a:cs typeface="Times New Roman" panose="02020603050405020304" pitchFamily="18" charset="0"/>
              </a:rPr>
              <a:t> and brightness of the object and other objects within the same field of view. </a:t>
            </a:r>
            <a:endParaRPr lang="en-US" sz="2100" dirty="0" smtClean="0">
              <a:latin typeface="Times New Roman" panose="02020603050405020304" pitchFamily="18" charset="0"/>
              <a:cs typeface="Times New Roman" panose="02020603050405020304" pitchFamily="18" charset="0"/>
            </a:endParaRPr>
          </a:p>
          <a:p>
            <a:r>
              <a:rPr lang="en-US" sz="2100" dirty="0">
                <a:latin typeface="Times New Roman" panose="02020603050405020304" pitchFamily="18" charset="0"/>
                <a:cs typeface="Times New Roman" panose="02020603050405020304" pitchFamily="18" charset="0"/>
              </a:rPr>
              <a:t>The human visual system is more sensitive to contrast than absolute luminance; we can perceive the world similarly regardless of the huge changes in illumination over the day or from place to place. The maximum </a:t>
            </a:r>
            <a:r>
              <a:rPr lang="en-US" sz="2100" i="1" dirty="0">
                <a:latin typeface="Times New Roman" panose="02020603050405020304" pitchFamily="18" charset="0"/>
                <a:cs typeface="Times New Roman" panose="02020603050405020304" pitchFamily="18" charset="0"/>
              </a:rPr>
              <a:t>contrast</a:t>
            </a:r>
            <a:r>
              <a:rPr lang="en-US" sz="2100" dirty="0">
                <a:latin typeface="Times New Roman" panose="02020603050405020304" pitchFamily="18" charset="0"/>
                <a:cs typeface="Times New Roman" panose="02020603050405020304" pitchFamily="18" charset="0"/>
              </a:rPr>
              <a:t> of an image is the </a:t>
            </a:r>
            <a:r>
              <a:rPr lang="en-US" sz="2100" dirty="0" smtClean="0">
                <a:latin typeface="Times New Roman" panose="02020603050405020304" pitchFamily="18" charset="0"/>
                <a:cs typeface="Times New Roman" panose="02020603050405020304" pitchFamily="18" charset="0"/>
              </a:rPr>
              <a:t>contrast ratio or</a:t>
            </a:r>
            <a:r>
              <a:rPr lang="en-US" sz="2100" dirty="0">
                <a:latin typeface="Times New Roman" panose="02020603050405020304" pitchFamily="18" charset="0"/>
                <a:cs typeface="Times New Roman" panose="02020603050405020304" pitchFamily="18" charset="0"/>
              </a:rPr>
              <a:t> dynamic range</a:t>
            </a:r>
            <a:r>
              <a:rPr lang="en-US" sz="2100" dirty="0" smtClean="0">
                <a:latin typeface="Times New Roman" panose="02020603050405020304" pitchFamily="18" charset="0"/>
                <a:cs typeface="Times New Roman" panose="02020603050405020304" pitchFamily="18" charset="0"/>
              </a:rPr>
              <a:t>.</a:t>
            </a:r>
          </a:p>
          <a:p>
            <a:pPr lvl="0"/>
            <a:r>
              <a:rPr lang="en-US" sz="2100" dirty="0">
                <a:latin typeface="Times New Roman" panose="02020603050405020304" pitchFamily="18" charset="0"/>
                <a:cs typeface="Times New Roman" panose="02020603050405020304" pitchFamily="18" charset="0"/>
              </a:rPr>
              <a:t>The image is first converted to </a:t>
            </a:r>
            <a:r>
              <a:rPr lang="en-US" sz="2100" dirty="0" err="1">
                <a:latin typeface="Times New Roman" panose="02020603050405020304" pitchFamily="18" charset="0"/>
                <a:cs typeface="Times New Roman" panose="02020603050405020304" pitchFamily="18" charset="0"/>
              </a:rPr>
              <a:t>YCrCb</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colorspace</a:t>
            </a:r>
            <a:r>
              <a:rPr lang="en-US" sz="2100" dirty="0">
                <a:latin typeface="Times New Roman" panose="02020603050405020304" pitchFamily="18" charset="0"/>
                <a:cs typeface="Times New Roman" panose="02020603050405020304" pitchFamily="18" charset="0"/>
              </a:rPr>
              <a:t>, consisting of Y - luminance or </a:t>
            </a:r>
            <a:r>
              <a:rPr lang="en-US" sz="2100" dirty="0" err="1">
                <a:latin typeface="Times New Roman" panose="02020603050405020304" pitchFamily="18" charset="0"/>
                <a:cs typeface="Times New Roman" panose="02020603050405020304" pitchFamily="18" charset="0"/>
              </a:rPr>
              <a:t>Luma</a:t>
            </a:r>
            <a:r>
              <a:rPr lang="en-US" sz="2100" dirty="0">
                <a:latin typeface="Times New Roman" panose="02020603050405020304" pitchFamily="18" charset="0"/>
                <a:cs typeface="Times New Roman" panose="02020603050405020304" pitchFamily="18" charset="0"/>
              </a:rPr>
              <a:t>, Cr - how far </a:t>
            </a:r>
            <a:r>
              <a:rPr lang="en-US" sz="2100" dirty="0" err="1">
                <a:latin typeface="Times New Roman" panose="02020603050405020304" pitchFamily="18" charset="0"/>
                <a:cs typeface="Times New Roman" panose="02020603050405020304" pitchFamily="18" charset="0"/>
              </a:rPr>
              <a:t>Luma</a:t>
            </a:r>
            <a:r>
              <a:rPr lang="en-US" sz="2100" dirty="0">
                <a:latin typeface="Times New Roman" panose="02020603050405020304" pitchFamily="18" charset="0"/>
                <a:cs typeface="Times New Roman" panose="02020603050405020304" pitchFamily="18" charset="0"/>
              </a:rPr>
              <a:t> is from the red component and </a:t>
            </a:r>
            <a:r>
              <a:rPr lang="en-US" sz="2100" dirty="0" err="1">
                <a:latin typeface="Times New Roman" panose="02020603050405020304" pitchFamily="18" charset="0"/>
                <a:cs typeface="Times New Roman" panose="02020603050405020304" pitchFamily="18" charset="0"/>
              </a:rPr>
              <a:t>Cb</a:t>
            </a:r>
            <a:r>
              <a:rPr lang="en-US" sz="2100" dirty="0">
                <a:latin typeface="Times New Roman" panose="02020603050405020304" pitchFamily="18" charset="0"/>
                <a:cs typeface="Times New Roman" panose="02020603050405020304" pitchFamily="18" charset="0"/>
              </a:rPr>
              <a:t> - how far </a:t>
            </a:r>
            <a:r>
              <a:rPr lang="en-US" sz="2100" dirty="0" err="1">
                <a:latin typeface="Times New Roman" panose="02020603050405020304" pitchFamily="18" charset="0"/>
                <a:cs typeface="Times New Roman" panose="02020603050405020304" pitchFamily="18" charset="0"/>
              </a:rPr>
              <a:t>Luma</a:t>
            </a:r>
            <a:r>
              <a:rPr lang="en-US" sz="2100" dirty="0">
                <a:latin typeface="Times New Roman" panose="02020603050405020304" pitchFamily="18" charset="0"/>
                <a:cs typeface="Times New Roman" panose="02020603050405020304" pitchFamily="18" charset="0"/>
              </a:rPr>
              <a:t> is from the blue component</a:t>
            </a:r>
            <a:r>
              <a:rPr lang="en-US" sz="2100" dirty="0" smtClean="0">
                <a:latin typeface="Times New Roman" panose="02020603050405020304" pitchFamily="18" charset="0"/>
                <a:cs typeface="Times New Roman" panose="02020603050405020304" pitchFamily="18" charset="0"/>
              </a:rPr>
              <a:t>.</a:t>
            </a:r>
          </a:p>
          <a:p>
            <a:r>
              <a:rPr lang="en-US" sz="2100" dirty="0">
                <a:latin typeface="Times New Roman" panose="02020603050405020304" pitchFamily="18" charset="0"/>
                <a:cs typeface="Times New Roman" panose="02020603050405020304" pitchFamily="18" charset="0"/>
              </a:rPr>
              <a:t>Then the histogram of the </a:t>
            </a:r>
            <a:r>
              <a:rPr lang="en-US" sz="2100" dirty="0" err="1">
                <a:latin typeface="Times New Roman" panose="02020603050405020304" pitchFamily="18" charset="0"/>
                <a:cs typeface="Times New Roman" panose="02020603050405020304" pitchFamily="18" charset="0"/>
              </a:rPr>
              <a:t>Luma</a:t>
            </a:r>
            <a:r>
              <a:rPr lang="en-US" sz="2100" dirty="0">
                <a:latin typeface="Times New Roman" panose="02020603050405020304" pitchFamily="18" charset="0"/>
                <a:cs typeface="Times New Roman" panose="02020603050405020304" pitchFamily="18" charset="0"/>
              </a:rPr>
              <a:t> is equalized, spreading out the values from any cluster, and finally, the image is converted back to RGB. </a:t>
            </a:r>
            <a:endParaRPr lang="en-IN" sz="2100" dirty="0">
              <a:latin typeface="Times New Roman" panose="02020603050405020304" pitchFamily="18" charset="0"/>
              <a:cs typeface="Times New Roman" panose="02020603050405020304" pitchFamily="18" charset="0"/>
            </a:endParaRPr>
          </a:p>
          <a:p>
            <a:pPr lvl="0"/>
            <a:endParaRPr lang="en-IN" sz="2400" dirty="0"/>
          </a:p>
          <a:p>
            <a:endParaRPr lang="en-IN" sz="2200" dirty="0"/>
          </a:p>
        </p:txBody>
      </p:sp>
    </p:spTree>
    <p:extLst>
      <p:ext uri="{BB962C8B-B14F-4D97-AF65-F5344CB8AC3E}">
        <p14:creationId xmlns:p14="http://schemas.microsoft.com/office/powerpoint/2010/main" val="34559724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rPr>
              <a:t>Contrast images:</a:t>
            </a:r>
            <a:endParaRPr lang="en-IN" b="1" dirty="0">
              <a:solidFill>
                <a:srgbClr val="FF0000"/>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9022" y="1692632"/>
            <a:ext cx="4222150" cy="4729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93" y="1815588"/>
            <a:ext cx="5962650"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06176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Masking image: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300" dirty="0">
                <a:latin typeface="Times New Roman" panose="02020603050405020304" pitchFamily="18" charset="0"/>
                <a:cs typeface="Times New Roman" panose="02020603050405020304" pitchFamily="18" charset="0"/>
              </a:rPr>
              <a:t>Image masking is the process of separating an image from its background, either to cause the image to stand out on its own or to place the image over another background</a:t>
            </a:r>
            <a:r>
              <a:rPr lang="en-US" sz="2300" dirty="0" smtClean="0">
                <a:latin typeface="Times New Roman" panose="02020603050405020304" pitchFamily="18" charset="0"/>
                <a:cs typeface="Times New Roman" panose="02020603050405020304" pitchFamily="18" charset="0"/>
              </a:rPr>
              <a:t>.</a:t>
            </a:r>
          </a:p>
          <a:p>
            <a:r>
              <a:rPr lang="en-US" sz="2300" dirty="0">
                <a:latin typeface="Times New Roman" panose="02020603050405020304" pitchFamily="18" charset="0"/>
                <a:cs typeface="Times New Roman" panose="02020603050405020304" pitchFamily="18" charset="0"/>
              </a:rPr>
              <a:t>In the old days of film stripping, it was done by cutting a physical "mask"--a sheet of material such as </a:t>
            </a:r>
            <a:r>
              <a:rPr lang="en-US" sz="2300" dirty="0" err="1">
                <a:latin typeface="Times New Roman" panose="02020603050405020304" pitchFamily="18" charset="0"/>
                <a:cs typeface="Times New Roman" panose="02020603050405020304" pitchFamily="18" charset="0"/>
              </a:rPr>
              <a:t>rubylith</a:t>
            </a:r>
            <a:r>
              <a:rPr lang="en-US" sz="2300" dirty="0">
                <a:latin typeface="Times New Roman" panose="02020603050405020304" pitchFamily="18" charset="0"/>
                <a:cs typeface="Times New Roman" panose="02020603050405020304" pitchFamily="18" charset="0"/>
              </a:rPr>
              <a:t>--in the shape of the image, and then projecting the image through it</a:t>
            </a:r>
            <a:r>
              <a:rPr lang="en-US" sz="2300" dirty="0" smtClean="0">
                <a:latin typeface="Times New Roman" panose="02020603050405020304" pitchFamily="18" charset="0"/>
                <a:cs typeface="Times New Roman" panose="02020603050405020304" pitchFamily="18" charset="0"/>
              </a:rPr>
              <a:t>.</a:t>
            </a:r>
          </a:p>
          <a:p>
            <a:pPr lvl="0"/>
            <a:r>
              <a:rPr lang="en-US" sz="2300" dirty="0">
                <a:latin typeface="Times New Roman" panose="02020603050405020304" pitchFamily="18" charset="0"/>
                <a:cs typeface="Times New Roman" panose="02020603050405020304" pitchFamily="18" charset="0"/>
              </a:rPr>
              <a:t>The image is converted to HSV color space at first. Then 5 masks, meaning images where only black and a color ranging between some given values, are </a:t>
            </a:r>
            <a:r>
              <a:rPr lang="en-US" sz="2300" dirty="0" smtClean="0">
                <a:latin typeface="Times New Roman" panose="02020603050405020304" pitchFamily="18" charset="0"/>
                <a:cs typeface="Times New Roman" panose="02020603050405020304" pitchFamily="18" charset="0"/>
              </a:rPr>
              <a:t>obtained . The </a:t>
            </a:r>
            <a:r>
              <a:rPr lang="en-US" sz="2300" dirty="0">
                <a:latin typeface="Times New Roman" panose="02020603050405020304" pitchFamily="18" charset="0"/>
                <a:cs typeface="Times New Roman" panose="02020603050405020304" pitchFamily="18" charset="0"/>
              </a:rPr>
              <a:t>masks correspond to red, white, blue and white. </a:t>
            </a:r>
            <a:endParaRPr lang="en-US" sz="23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Two masks are obtained for the color red as, the HSV color space being a circular one, red’s range is present on the upper, as well as on the lower boundary. Finally, the masks are combined. </a:t>
            </a:r>
            <a:endParaRPr lang="en-IN" sz="23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09866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latin typeface="Times New Roman" panose="02020603050405020304" pitchFamily="18" charset="0"/>
                <a:cs typeface="Times New Roman" panose="02020603050405020304" pitchFamily="18" charset="0"/>
              </a:rPr>
              <a:t>Masking image:</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65963" y="1510748"/>
            <a:ext cx="4443943" cy="4564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57" y="1615234"/>
            <a:ext cx="5972175"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4281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Canny Edge Detection:</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7500" lnSpcReduction="20000"/>
          </a:bodyPr>
          <a:lstStyle/>
          <a:p>
            <a:r>
              <a:rPr lang="en-US" sz="2600" dirty="0">
                <a:latin typeface="Times New Roman" panose="02020603050405020304" pitchFamily="18" charset="0"/>
                <a:cs typeface="Times New Roman" panose="02020603050405020304" pitchFamily="18" charset="0"/>
              </a:rPr>
              <a:t>The </a:t>
            </a:r>
            <a:r>
              <a:rPr lang="en-US" sz="2600" b="1" dirty="0">
                <a:latin typeface="Times New Roman" panose="02020603050405020304" pitchFamily="18" charset="0"/>
                <a:cs typeface="Times New Roman" panose="02020603050405020304" pitchFamily="18" charset="0"/>
              </a:rPr>
              <a:t>Canny edge detector</a:t>
            </a:r>
            <a:r>
              <a:rPr lang="en-US" sz="2600" dirty="0">
                <a:latin typeface="Times New Roman" panose="02020603050405020304" pitchFamily="18" charset="0"/>
                <a:cs typeface="Times New Roman" panose="02020603050405020304" pitchFamily="18" charset="0"/>
              </a:rPr>
              <a:t> is an edge detection operator that uses a multi-stage </a:t>
            </a:r>
            <a:r>
              <a:rPr lang="en-US" sz="2600" dirty="0" smtClean="0">
                <a:latin typeface="Times New Roman" panose="02020603050405020304" pitchFamily="18" charset="0"/>
                <a:cs typeface="Times New Roman" panose="02020603050405020304" pitchFamily="18" charset="0"/>
              </a:rPr>
              <a:t>algorithm to </a:t>
            </a:r>
            <a:r>
              <a:rPr lang="en-US" sz="2600" dirty="0">
                <a:latin typeface="Times New Roman" panose="02020603050405020304" pitchFamily="18" charset="0"/>
                <a:cs typeface="Times New Roman" panose="02020603050405020304" pitchFamily="18" charset="0"/>
              </a:rPr>
              <a:t>detect a wide range of edges in images. It was developed by John F. Canny in 1986. Canny also produced a </a:t>
            </a:r>
            <a:r>
              <a:rPr lang="en-US" sz="2600" i="1" dirty="0">
                <a:latin typeface="Times New Roman" panose="02020603050405020304" pitchFamily="18" charset="0"/>
                <a:cs typeface="Times New Roman" panose="02020603050405020304" pitchFamily="18" charset="0"/>
              </a:rPr>
              <a:t>computational theory of edge detection</a:t>
            </a:r>
            <a:r>
              <a:rPr lang="en-US" sz="2600" dirty="0">
                <a:latin typeface="Times New Roman" panose="02020603050405020304" pitchFamily="18" charset="0"/>
                <a:cs typeface="Times New Roman" panose="02020603050405020304" pitchFamily="18" charset="0"/>
              </a:rPr>
              <a:t> explaining why the technique works</a:t>
            </a:r>
            <a:r>
              <a:rPr lang="en-US" sz="2600" dirty="0" smtClean="0">
                <a:latin typeface="Times New Roman" panose="02020603050405020304" pitchFamily="18" charset="0"/>
                <a:cs typeface="Times New Roman" panose="02020603050405020304" pitchFamily="18" charset="0"/>
              </a:rPr>
              <a:t>.</a:t>
            </a:r>
          </a:p>
          <a:p>
            <a:r>
              <a:rPr lang="en-US" sz="2600" dirty="0">
                <a:latin typeface="Times New Roman" panose="02020603050405020304" pitchFamily="18" charset="0"/>
                <a:cs typeface="Times New Roman" panose="02020603050405020304" pitchFamily="18" charset="0"/>
              </a:rPr>
              <a:t>Detection of edge with low error rate, which means that the detection should accurately catch as many edges shown in the image as possible</a:t>
            </a:r>
          </a:p>
          <a:p>
            <a:r>
              <a:rPr lang="en-US" sz="2600" dirty="0">
                <a:latin typeface="Times New Roman" panose="02020603050405020304" pitchFamily="18" charset="0"/>
                <a:cs typeface="Times New Roman" panose="02020603050405020304" pitchFamily="18" charset="0"/>
              </a:rPr>
              <a:t>The edge point detected from the operator should accurately localize on the center of the edge.</a:t>
            </a:r>
          </a:p>
          <a:p>
            <a:r>
              <a:rPr lang="en-US" sz="2600" dirty="0">
                <a:latin typeface="Times New Roman" panose="02020603050405020304" pitchFamily="18" charset="0"/>
                <a:cs typeface="Times New Roman" panose="02020603050405020304" pitchFamily="18" charset="0"/>
              </a:rPr>
              <a:t>A given edge in the image should only be marked once, and where possible, image noise should not create false </a:t>
            </a:r>
            <a:r>
              <a:rPr lang="en-US" sz="2600" dirty="0" smtClean="0">
                <a:latin typeface="Times New Roman" panose="02020603050405020304" pitchFamily="18" charset="0"/>
                <a:cs typeface="Times New Roman" panose="02020603050405020304" pitchFamily="18" charset="0"/>
              </a:rPr>
              <a:t>edges.</a:t>
            </a:r>
          </a:p>
          <a:p>
            <a:r>
              <a:rPr lang="en-US" sz="2600" dirty="0" smtClean="0">
                <a:latin typeface="Times New Roman" panose="02020603050405020304" pitchFamily="18" charset="0"/>
                <a:cs typeface="Times New Roman" panose="02020603050405020304" pitchFamily="18" charset="0"/>
              </a:rPr>
              <a:t>Then the intensity gradient is found for each pixel, all the pixels that are not local maximums being removed afterwards. </a:t>
            </a:r>
          </a:p>
          <a:p>
            <a:r>
              <a:rPr lang="en-US" sz="2600" dirty="0" err="1" smtClean="0">
                <a:latin typeface="Times New Roman" panose="02020603050405020304" pitchFamily="18" charset="0"/>
                <a:cs typeface="Times New Roman" panose="02020603050405020304" pitchFamily="18" charset="0"/>
              </a:rPr>
              <a:t>Thresholding</a:t>
            </a:r>
            <a:r>
              <a:rPr lang="en-US" sz="2600" dirty="0" smtClean="0">
                <a:latin typeface="Times New Roman" panose="02020603050405020304" pitchFamily="18" charset="0"/>
                <a:cs typeface="Times New Roman" panose="02020603050405020304" pitchFamily="18" charset="0"/>
              </a:rPr>
              <a:t>  is then considered, based on two dynamic values, computed using the median of the image. </a:t>
            </a:r>
          </a:p>
          <a:p>
            <a:r>
              <a:rPr lang="en-US" sz="2600" dirty="0" smtClean="0">
                <a:latin typeface="Times New Roman" panose="02020603050405020304" pitchFamily="18" charset="0"/>
                <a:cs typeface="Times New Roman" panose="02020603050405020304" pitchFamily="18" charset="0"/>
              </a:rPr>
              <a:t>Finally, only hard edges are obtained.</a:t>
            </a:r>
          </a:p>
          <a:p>
            <a:pPr algn="just"/>
            <a:r>
              <a:rPr lang="en-US" sz="2600" dirty="0" smtClean="0">
                <a:latin typeface="Times New Roman" panose="02020603050405020304" pitchFamily="18" charset="0"/>
                <a:cs typeface="Times New Roman" panose="02020603050405020304" pitchFamily="18" charset="0"/>
              </a:rPr>
              <a:t>The final part of preprocessing is converting the image to binary, leaving only black and white. After this, all the small components are removed by finding if their sizes, found through analyzing connected components, are below a given threshold</a:t>
            </a:r>
            <a:endParaRPr lang="en-US" sz="2600" dirty="0">
              <a:latin typeface="Times New Roman" panose="02020603050405020304" pitchFamily="18" charset="0"/>
              <a:cs typeface="Times New Roman" panose="02020603050405020304" pitchFamily="18" charset="0"/>
            </a:endParaRPr>
          </a:p>
          <a:p>
            <a:endParaRPr lang="en-IN" sz="2100" dirty="0"/>
          </a:p>
        </p:txBody>
      </p:sp>
    </p:spTree>
    <p:extLst>
      <p:ext uri="{BB962C8B-B14F-4D97-AF65-F5344CB8AC3E}">
        <p14:creationId xmlns:p14="http://schemas.microsoft.com/office/powerpoint/2010/main" val="1467794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latin typeface="Times New Roman" panose="02020603050405020304" pitchFamily="18" charset="0"/>
                <a:cs typeface="Times New Roman" panose="02020603050405020304" pitchFamily="18" charset="0"/>
              </a:rPr>
              <a:t>Canny edge detection:</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77335" y="1685677"/>
            <a:ext cx="5387340" cy="3775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03" y="1548145"/>
            <a:ext cx="5450247" cy="3938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41570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Contour Handling:</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Contours </a:t>
            </a:r>
            <a:r>
              <a:rPr lang="en-US" sz="2200" dirty="0" smtClean="0">
                <a:latin typeface="Times New Roman" panose="02020603050405020304" pitchFamily="18" charset="0"/>
                <a:cs typeface="Times New Roman" panose="02020603050405020304" pitchFamily="18" charset="0"/>
              </a:rPr>
              <a:t>handling </a:t>
            </a:r>
            <a:r>
              <a:rPr lang="en-US" sz="2200" dirty="0">
                <a:latin typeface="Times New Roman" panose="02020603050405020304" pitchFamily="18" charset="0"/>
                <a:cs typeface="Times New Roman" panose="02020603050405020304" pitchFamily="18" charset="0"/>
              </a:rPr>
              <a:t>is a process can be explained simply as a curve joining all the continuous points (along with the boundary), having same </a:t>
            </a:r>
            <a:r>
              <a:rPr lang="en-US" sz="2200" dirty="0" smtClean="0">
                <a:latin typeface="Times New Roman" panose="02020603050405020304" pitchFamily="18" charset="0"/>
                <a:cs typeface="Times New Roman" panose="02020603050405020304" pitchFamily="18" charset="0"/>
              </a:rPr>
              <a:t>color </a:t>
            </a:r>
            <a:r>
              <a:rPr lang="en-US" sz="2200" dirty="0">
                <a:latin typeface="Times New Roman" panose="02020603050405020304" pitchFamily="18" charset="0"/>
                <a:cs typeface="Times New Roman" panose="02020603050405020304" pitchFamily="18" charset="0"/>
              </a:rPr>
              <a:t>or intensity. The contours are a useful tool for shape analysis and </a:t>
            </a:r>
            <a:r>
              <a:rPr lang="en-US" sz="2200" dirty="0" smtClean="0">
                <a:latin typeface="Times New Roman" panose="02020603050405020304" pitchFamily="18" charset="0"/>
                <a:cs typeface="Times New Roman" panose="02020603050405020304" pitchFamily="18" charset="0"/>
              </a:rPr>
              <a:t>object </a:t>
            </a:r>
            <a:r>
              <a:rPr lang="en-US" sz="2200" dirty="0">
                <a:latin typeface="Times New Roman" panose="02020603050405020304" pitchFamily="18" charset="0"/>
                <a:cs typeface="Times New Roman" panose="02020603050405020304" pitchFamily="18" charset="0"/>
              </a:rPr>
              <a:t>detection and </a:t>
            </a:r>
            <a:r>
              <a:rPr lang="en-US" sz="2200" dirty="0" smtClean="0">
                <a:latin typeface="Times New Roman" panose="02020603050405020304" pitchFamily="18" charset="0"/>
                <a:cs typeface="Times New Roman" panose="02020603050405020304" pitchFamily="18" charset="0"/>
              </a:rPr>
              <a:t>recognition.</a:t>
            </a:r>
          </a:p>
          <a:p>
            <a:r>
              <a:rPr lang="en-US" sz="2200" dirty="0" smtClean="0">
                <a:latin typeface="Times New Roman" panose="02020603050405020304" pitchFamily="18" charset="0"/>
                <a:cs typeface="Times New Roman" panose="02020603050405020304" pitchFamily="18" charset="0"/>
              </a:rPr>
              <a:t>Contours can be found easily on the obtained images by using the cv2 function called </a:t>
            </a:r>
            <a:r>
              <a:rPr lang="en-US" sz="2200" dirty="0" err="1" smtClean="0">
                <a:latin typeface="Times New Roman" panose="02020603050405020304" pitchFamily="18" charset="0"/>
                <a:cs typeface="Times New Roman" panose="02020603050405020304" pitchFamily="18" charset="0"/>
              </a:rPr>
              <a:t>findContour</a:t>
            </a:r>
            <a:r>
              <a:rPr lang="en-US" sz="2200" dirty="0" smtClean="0">
                <a:latin typeface="Times New Roman" panose="02020603050405020304" pitchFamily="18" charset="0"/>
                <a:cs typeface="Times New Roman" panose="02020603050405020304" pitchFamily="18" charset="0"/>
              </a:rPr>
              <a:t>(). </a:t>
            </a:r>
          </a:p>
          <a:p>
            <a:r>
              <a:rPr lang="en-US" sz="2200" dirty="0" smtClean="0">
                <a:latin typeface="Times New Roman" panose="02020603050405020304" pitchFamily="18" charset="0"/>
                <a:cs typeface="Times New Roman" panose="02020603050405020304" pitchFamily="18" charset="0"/>
              </a:rPr>
              <a:t>To find out if the contour really is a sign, its signature is compared to that of a circle.( The signature is found by dividing the distance from the center to each point of the contour to the maximum found distance, and averaging them.)</a:t>
            </a:r>
          </a:p>
          <a:p>
            <a:r>
              <a:rPr lang="en-US" sz="2200" dirty="0" smtClean="0">
                <a:latin typeface="Times New Roman" panose="02020603050405020304" pitchFamily="18" charset="0"/>
                <a:cs typeface="Times New Roman" panose="02020603050405020304" pitchFamily="18" charset="0"/>
              </a:rPr>
              <a:t>If the threshold to which the value is compared is high enough, it will work for triangles and diamonds too, as all the signs are symmetric.</a:t>
            </a:r>
          </a:p>
          <a:p>
            <a:r>
              <a:rPr lang="en-US" sz="2200" dirty="0" smtClean="0">
                <a:latin typeface="Times New Roman" panose="02020603050405020304" pitchFamily="18" charset="0"/>
                <a:cs typeface="Times New Roman" panose="02020603050405020304" pitchFamily="18" charset="0"/>
              </a:rPr>
              <a:t> Only the largest signs is cropped out of the image and passed on to classification</a:t>
            </a:r>
            <a:r>
              <a:rPr lang="en-US" sz="2200" dirty="0" smtClean="0"/>
              <a:t>.</a:t>
            </a:r>
            <a:endParaRPr lang="en-IN" sz="2200" dirty="0"/>
          </a:p>
        </p:txBody>
      </p:sp>
    </p:spTree>
    <p:extLst>
      <p:ext uri="{BB962C8B-B14F-4D97-AF65-F5344CB8AC3E}">
        <p14:creationId xmlns:p14="http://schemas.microsoft.com/office/powerpoint/2010/main" val="1426430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latin typeface="Times New Roman" panose="02020603050405020304" pitchFamily="18" charset="0"/>
                <a:cs typeface="Times New Roman" panose="02020603050405020304" pitchFamily="18" charset="0"/>
              </a:rPr>
              <a:t>Contour Handling:</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15436" y="2217096"/>
            <a:ext cx="5311140" cy="310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73" y="2167559"/>
            <a:ext cx="5476875"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394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latin typeface="Times New Roman" panose="02020603050405020304" pitchFamily="18" charset="0"/>
                <a:cs typeface="Times New Roman" panose="02020603050405020304" pitchFamily="18" charset="0"/>
              </a:rPr>
              <a:t>Contents</a:t>
            </a:r>
            <a:r>
              <a:rPr lang="en-IN" b="1" dirty="0" smtClean="0">
                <a:solidFill>
                  <a:srgbClr val="FF0000"/>
                </a:solidFill>
                <a:latin typeface="Times New Roman" panose="02020603050405020304" pitchFamily="18" charset="0"/>
                <a:cs typeface="Times New Roman" panose="02020603050405020304" pitchFamily="18" charset="0"/>
              </a:rPr>
              <a:t>:</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98490" y="1596981"/>
            <a:ext cx="8475512" cy="4444382"/>
          </a:xfrm>
        </p:spPr>
        <p:txBody>
          <a:bodyPr>
            <a:normAutofit fontScale="40000" lnSpcReduction="20000"/>
          </a:bodyPr>
          <a:lstStyle/>
          <a:p>
            <a:r>
              <a:rPr lang="en-IN" sz="4200" b="1" dirty="0" smtClean="0">
                <a:latin typeface="Times New Roman" panose="02020603050405020304" pitchFamily="18" charset="0"/>
                <a:cs typeface="Times New Roman" panose="02020603050405020304" pitchFamily="18" charset="0"/>
              </a:rPr>
              <a:t>Abstract</a:t>
            </a:r>
          </a:p>
          <a:p>
            <a:r>
              <a:rPr lang="en-US" sz="4200" b="1" dirty="0" smtClean="0">
                <a:latin typeface="Times New Roman" panose="02020603050405020304" pitchFamily="18" charset="0"/>
                <a:cs typeface="Times New Roman" panose="02020603050405020304" pitchFamily="18" charset="0"/>
              </a:rPr>
              <a:t>Traffic </a:t>
            </a:r>
            <a:r>
              <a:rPr lang="en-US" sz="4200" b="1" dirty="0">
                <a:latin typeface="Times New Roman" panose="02020603050405020304" pitchFamily="18" charset="0"/>
                <a:cs typeface="Times New Roman" panose="02020603050405020304" pitchFamily="18" charset="0"/>
              </a:rPr>
              <a:t>Signs </a:t>
            </a:r>
            <a:r>
              <a:rPr lang="en-US" sz="4200" b="1" dirty="0" smtClean="0">
                <a:latin typeface="Times New Roman" panose="02020603050405020304" pitchFamily="18" charset="0"/>
                <a:cs typeface="Times New Roman" panose="02020603050405020304" pitchFamily="18" charset="0"/>
              </a:rPr>
              <a:t>Recognition</a:t>
            </a:r>
          </a:p>
          <a:p>
            <a:r>
              <a:rPr lang="en-US" sz="4200" b="1" dirty="0" smtClean="0">
                <a:latin typeface="Times New Roman" panose="02020603050405020304" pitchFamily="18" charset="0"/>
                <a:cs typeface="Times New Roman" panose="02020603050405020304" pitchFamily="18" charset="0"/>
              </a:rPr>
              <a:t>Solution </a:t>
            </a:r>
            <a:r>
              <a:rPr lang="en-US" sz="4200" b="1" dirty="0">
                <a:latin typeface="Times New Roman" panose="02020603050405020304" pitchFamily="18" charset="0"/>
                <a:cs typeface="Times New Roman" panose="02020603050405020304" pitchFamily="18" charset="0"/>
              </a:rPr>
              <a:t>Description</a:t>
            </a:r>
          </a:p>
          <a:p>
            <a:r>
              <a:rPr lang="en-US" sz="4200" b="1" dirty="0">
                <a:latin typeface="Times New Roman" panose="02020603050405020304" pitchFamily="18" charset="0"/>
                <a:cs typeface="Times New Roman" panose="02020603050405020304" pitchFamily="18" charset="0"/>
              </a:rPr>
              <a:t>Algorithm </a:t>
            </a:r>
            <a:r>
              <a:rPr lang="en-US" sz="4200" b="1" dirty="0" smtClean="0">
                <a:latin typeface="Times New Roman" panose="02020603050405020304" pitchFamily="18" charset="0"/>
                <a:cs typeface="Times New Roman" panose="02020603050405020304" pitchFamily="18" charset="0"/>
              </a:rPr>
              <a:t>Description</a:t>
            </a:r>
          </a:p>
          <a:p>
            <a:r>
              <a:rPr lang="en-US" sz="4200" b="1" dirty="0" smtClean="0">
                <a:latin typeface="Times New Roman" panose="02020603050405020304" pitchFamily="18" charset="0"/>
                <a:cs typeface="Times New Roman" panose="02020603050405020304" pitchFamily="18" charset="0"/>
              </a:rPr>
              <a:t>Contrast image</a:t>
            </a:r>
          </a:p>
          <a:p>
            <a:r>
              <a:rPr lang="en-US" sz="4200" b="1" smtClean="0">
                <a:latin typeface="Times New Roman" panose="02020603050405020304" pitchFamily="18" charset="0"/>
                <a:cs typeface="Times New Roman" panose="02020603050405020304" pitchFamily="18" charset="0"/>
              </a:rPr>
              <a:t>Masking </a:t>
            </a:r>
            <a:r>
              <a:rPr lang="en-US" sz="4200" b="1" dirty="0" smtClean="0">
                <a:latin typeface="Times New Roman" panose="02020603050405020304" pitchFamily="18" charset="0"/>
                <a:cs typeface="Times New Roman" panose="02020603050405020304" pitchFamily="18" charset="0"/>
              </a:rPr>
              <a:t>image</a:t>
            </a:r>
          </a:p>
          <a:p>
            <a:r>
              <a:rPr lang="en-US" sz="4200" b="1" dirty="0" smtClean="0">
                <a:latin typeface="Times New Roman" panose="02020603050405020304" pitchFamily="18" charset="0"/>
                <a:cs typeface="Times New Roman" panose="02020603050405020304" pitchFamily="18" charset="0"/>
              </a:rPr>
              <a:t>Canny edge detection</a:t>
            </a:r>
          </a:p>
          <a:p>
            <a:r>
              <a:rPr lang="en-US" sz="4200" b="1" dirty="0" smtClean="0">
                <a:latin typeface="Times New Roman" panose="02020603050405020304" pitchFamily="18" charset="0"/>
                <a:cs typeface="Times New Roman" panose="02020603050405020304" pitchFamily="18" charset="0"/>
              </a:rPr>
              <a:t>Contour Handling</a:t>
            </a:r>
          </a:p>
          <a:p>
            <a:r>
              <a:rPr lang="en-US" sz="4200" b="1" dirty="0" smtClean="0">
                <a:latin typeface="Times New Roman" panose="02020603050405020304" pitchFamily="18" charset="0"/>
                <a:cs typeface="Times New Roman" panose="02020603050405020304" pitchFamily="18" charset="0"/>
              </a:rPr>
              <a:t>Classification</a:t>
            </a:r>
          </a:p>
          <a:p>
            <a:r>
              <a:rPr lang="en-US" sz="4200" b="1" dirty="0" smtClean="0">
                <a:latin typeface="Times New Roman" panose="02020603050405020304" pitchFamily="18" charset="0"/>
                <a:cs typeface="Times New Roman" panose="02020603050405020304" pitchFamily="18" charset="0"/>
              </a:rPr>
              <a:t>Voting</a:t>
            </a:r>
          </a:p>
          <a:p>
            <a:r>
              <a:rPr lang="en-US" sz="4200" b="1" dirty="0" smtClean="0">
                <a:latin typeface="Times New Roman" panose="02020603050405020304" pitchFamily="18" charset="0"/>
                <a:cs typeface="Times New Roman" panose="02020603050405020304" pitchFamily="18" charset="0"/>
              </a:rPr>
              <a:t>Reconciliation</a:t>
            </a:r>
          </a:p>
          <a:p>
            <a:r>
              <a:rPr lang="en-US" sz="4200" b="1" dirty="0" smtClean="0">
                <a:latin typeface="Times New Roman" panose="02020603050405020304" pitchFamily="18" charset="0"/>
                <a:cs typeface="Times New Roman" panose="02020603050405020304" pitchFamily="18" charset="0"/>
              </a:rPr>
              <a:t>Convolutional Neural Network</a:t>
            </a:r>
          </a:p>
          <a:p>
            <a:r>
              <a:rPr lang="en-US" sz="4200" b="1" dirty="0" smtClean="0">
                <a:latin typeface="Times New Roman" panose="02020603050405020304" pitchFamily="18" charset="0"/>
                <a:cs typeface="Times New Roman" panose="02020603050405020304" pitchFamily="18" charset="0"/>
              </a:rPr>
              <a:t>Classification report of models</a:t>
            </a:r>
          </a:p>
          <a:p>
            <a:r>
              <a:rPr lang="en-US" sz="4200" b="1" dirty="0" smtClean="0">
                <a:latin typeface="Times New Roman" panose="02020603050405020304" pitchFamily="18" charset="0"/>
                <a:cs typeface="Times New Roman" panose="02020603050405020304" pitchFamily="18" charset="0"/>
              </a:rPr>
              <a:t>Output</a:t>
            </a:r>
            <a:endParaRPr lang="en-US" sz="4200" b="1" dirty="0">
              <a:latin typeface="Times New Roman" panose="02020603050405020304" pitchFamily="18" charset="0"/>
              <a:cs typeface="Times New Roman" panose="02020603050405020304" pitchFamily="18" charset="0"/>
            </a:endParaRPr>
          </a:p>
          <a:p>
            <a:r>
              <a:rPr lang="en-IN" sz="4200" b="1" dirty="0">
                <a:latin typeface="Times New Roman" panose="02020603050405020304" pitchFamily="18" charset="0"/>
                <a:cs typeface="Times New Roman" panose="02020603050405020304" pitchFamily="18" charset="0"/>
              </a:rPr>
              <a:t>Conclusion</a:t>
            </a:r>
            <a:endParaRPr lang="en-US" sz="4200"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2545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Classification:</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algn="just"/>
            <a:r>
              <a:rPr lang="en-US" dirty="0" smtClean="0">
                <a:latin typeface="Times New Roman" panose="02020603050405020304" pitchFamily="18" charset="0"/>
                <a:cs typeface="Times New Roman" panose="02020603050405020304" pitchFamily="18" charset="0"/>
              </a:rPr>
              <a:t>Various CNNs will be used for classification, but the dataset, training, validation and evaluation will be done in the same way, only the architecture of the neural network being different. </a:t>
            </a:r>
          </a:p>
          <a:p>
            <a:pPr algn="just"/>
            <a:r>
              <a:rPr lang="en-US" dirty="0" smtClean="0">
                <a:latin typeface="Times New Roman" panose="02020603050405020304" pitchFamily="18" charset="0"/>
                <a:cs typeface="Times New Roman" panose="02020603050405020304" pitchFamily="18" charset="0"/>
              </a:rPr>
              <a:t>The training data was split into three parts: training, with the most numerous images; </a:t>
            </a:r>
          </a:p>
          <a:p>
            <a:pPr algn="just"/>
            <a:r>
              <a:rPr lang="en-US" dirty="0">
                <a:latin typeface="Times New Roman" panose="02020603050405020304" pitchFamily="18" charset="0"/>
                <a:cs typeface="Times New Roman" panose="02020603050405020304" pitchFamily="18" charset="0"/>
              </a:rPr>
              <a:t>V</a:t>
            </a:r>
            <a:r>
              <a:rPr lang="en-US" dirty="0" smtClean="0">
                <a:latin typeface="Times New Roman" panose="02020603050405020304" pitchFamily="18" charset="0"/>
                <a:cs typeface="Times New Roman" panose="02020603050405020304" pitchFamily="18" charset="0"/>
              </a:rPr>
              <a:t>alidation, used for computing the loss, a metric measuring how far the desired output is with respect to the actual output; and evaluation, which helps evaluate the trained model. </a:t>
            </a:r>
          </a:p>
          <a:p>
            <a:pPr algn="just"/>
            <a:r>
              <a:rPr lang="en-US" dirty="0" smtClean="0">
                <a:latin typeface="Times New Roman" panose="02020603050405020304" pitchFamily="18" charset="0"/>
                <a:cs typeface="Times New Roman" panose="02020603050405020304" pitchFamily="18" charset="0"/>
              </a:rPr>
              <a:t>When loading the images in memory, all of them are resized to 32x32 pixels, then local details are enhanced using an adaptive histogram and finally scaled between 0 and 1. </a:t>
            </a:r>
          </a:p>
          <a:p>
            <a:pPr algn="just"/>
            <a:r>
              <a:rPr lang="en-US" dirty="0" smtClean="0">
                <a:latin typeface="Times New Roman" panose="02020603050405020304" pitchFamily="18" charset="0"/>
                <a:cs typeface="Times New Roman" panose="02020603050405020304" pitchFamily="18" charset="0"/>
              </a:rPr>
              <a:t>The classes are weighted, as the numbers of images differ dramatically from one class to another. </a:t>
            </a:r>
          </a:p>
          <a:p>
            <a:pPr algn="just"/>
            <a:r>
              <a:rPr lang="en-US" dirty="0" smtClean="0">
                <a:latin typeface="Times New Roman" panose="02020603050405020304" pitchFamily="18" charset="0"/>
                <a:cs typeface="Times New Roman" panose="02020603050405020304" pitchFamily="18" charset="0"/>
              </a:rPr>
              <a:t>Weighting the classes prevents the model from certain classes taking over the probabilities. </a:t>
            </a:r>
          </a:p>
          <a:p>
            <a:pPr algn="just"/>
            <a:r>
              <a:rPr lang="en-US" dirty="0" smtClean="0">
                <a:latin typeface="Times New Roman" panose="02020603050405020304" pitchFamily="18" charset="0"/>
                <a:cs typeface="Times New Roman" panose="02020603050405020304" pitchFamily="18" charset="0"/>
              </a:rPr>
              <a:t>Augmenting the images by applying transformations like zooming, rotation, shifting and shearing prevents over fitting.</a:t>
            </a:r>
          </a:p>
          <a:p>
            <a:endParaRPr lang="en-IN" dirty="0"/>
          </a:p>
        </p:txBody>
      </p:sp>
    </p:spTree>
    <p:extLst>
      <p:ext uri="{BB962C8B-B14F-4D97-AF65-F5344CB8AC3E}">
        <p14:creationId xmlns:p14="http://schemas.microsoft.com/office/powerpoint/2010/main" val="1632627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Voting:</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normAutofit/>
          </a:bodyPr>
          <a:lstStyle/>
          <a:p>
            <a:pPr algn="just"/>
            <a:r>
              <a:rPr lang="en-US"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When trying to classify an input image, more CNN models will be used, each of them voting three labels, based on prediction accuracy.</a:t>
            </a:r>
          </a:p>
          <a:p>
            <a:pPr algn="just"/>
            <a:r>
              <a:rPr lang="en-US" sz="2800" dirty="0" smtClean="0">
                <a:latin typeface="Times New Roman" panose="02020603050405020304" pitchFamily="18" charset="0"/>
                <a:cs typeface="Times New Roman" panose="02020603050405020304" pitchFamily="18" charset="0"/>
              </a:rPr>
              <a:t>In order for the label to be voted, the accuracy should be greater than a given threshold, by default 90%. </a:t>
            </a:r>
          </a:p>
          <a:p>
            <a:pPr algn="just"/>
            <a:r>
              <a:rPr lang="en-US" sz="2800" dirty="0" smtClean="0">
                <a:latin typeface="Times New Roman" panose="02020603050405020304" pitchFamily="18" charset="0"/>
                <a:cs typeface="Times New Roman" panose="02020603050405020304" pitchFamily="18" charset="0"/>
              </a:rPr>
              <a:t>The label with the greatest sum is the winner, if there exists one. </a:t>
            </a:r>
          </a:p>
          <a:p>
            <a:pPr marL="285750" indent="-285750" algn="just">
              <a:buFont typeface="Wingdings" panose="05000000000000000000" pitchFamily="2" charset="2"/>
              <a:buChar char="v"/>
            </a:pPr>
            <a:endParaRPr lang="en-US" dirty="0" smtClean="0"/>
          </a:p>
          <a:p>
            <a:pPr marL="285750" indent="-285750" algn="just">
              <a:buFont typeface="Wingdings" panose="05000000000000000000" pitchFamily="2" charset="2"/>
              <a:buChar char="v"/>
            </a:pPr>
            <a:endParaRPr lang="en-US" dirty="0" smtClean="0"/>
          </a:p>
          <a:p>
            <a:pPr marL="285750" indent="-285750" algn="just">
              <a:buFont typeface="Wingdings" panose="05000000000000000000" pitchFamily="2" charset="2"/>
              <a:buChar char="v"/>
            </a:pPr>
            <a:endParaRPr lang="en-US" dirty="0" smtClean="0"/>
          </a:p>
          <a:p>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5772" y="4213819"/>
            <a:ext cx="6648450" cy="229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228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731" y="270456"/>
            <a:ext cx="10393250" cy="923330"/>
          </a:xfrm>
          <a:prstGeom prst="rect">
            <a:avLst/>
          </a:prstGeom>
          <a:noFill/>
        </p:spPr>
        <p:txBody>
          <a:bodyPr wrap="square" rtlCol="0">
            <a:spAutoFit/>
          </a:bodyPr>
          <a:lstStyle/>
          <a:p>
            <a:endParaRPr lang="en-US" dirty="0"/>
          </a:p>
          <a:p>
            <a:endParaRPr lang="en-US" dirty="0"/>
          </a:p>
          <a:p>
            <a:endParaRPr lang="en-IN" dirty="0"/>
          </a:p>
        </p:txBody>
      </p:sp>
      <p:sp>
        <p:nvSpPr>
          <p:cNvPr id="2" name="Title 1"/>
          <p:cNvSpPr>
            <a:spLocks noGrp="1"/>
          </p:cNvSpPr>
          <p:nvPr>
            <p:ph type="title"/>
          </p:nvPr>
        </p:nvSpPr>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Reconciliation:</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lstStyle/>
          <a:p>
            <a:pPr algn="just"/>
            <a:r>
              <a:rPr lang="en-US" dirty="0" smtClean="0">
                <a:latin typeface="Times New Roman" panose="02020603050405020304" pitchFamily="18" charset="0"/>
                <a:cs typeface="Times New Roman" panose="02020603050405020304" pitchFamily="18" charset="0"/>
              </a:rPr>
              <a:t> </a:t>
            </a:r>
            <a:r>
              <a:rPr lang="en-US" sz="3000" dirty="0" smtClean="0">
                <a:latin typeface="Times New Roman" panose="02020603050405020304" pitchFamily="18" charset="0"/>
                <a:cs typeface="Times New Roman" panose="02020603050405020304" pitchFamily="18" charset="0"/>
              </a:rPr>
              <a:t>When put together, the two parts work well, as the majority of the erroneous data sent by the detector is rejected by the classifier.</a:t>
            </a:r>
          </a:p>
          <a:p>
            <a:pPr algn="just"/>
            <a:r>
              <a:rPr lang="en-US" sz="3000" dirty="0" smtClean="0">
                <a:latin typeface="Times New Roman" panose="02020603050405020304" pitchFamily="18" charset="0"/>
                <a:cs typeface="Times New Roman" panose="02020603050405020304" pitchFamily="18" charset="0"/>
              </a:rPr>
              <a:t>Voting certainly helps, as more models that behave differently can classify an image and come up with the best statistical result.</a:t>
            </a:r>
            <a:endParaRPr lang="en-IN" sz="3000"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33" y="3896140"/>
            <a:ext cx="7094247" cy="2114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7418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Convolutional Neural Network:</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normAutofit/>
          </a:bodyPr>
          <a:lstStyle/>
          <a:p>
            <a:r>
              <a:rPr lang="en-US" sz="2300" dirty="0">
                <a:latin typeface="Times New Roman" panose="02020603050405020304" pitchFamily="18" charset="0"/>
                <a:cs typeface="Times New Roman" panose="02020603050405020304" pitchFamily="18" charset="0"/>
              </a:rPr>
              <a:t>A </a:t>
            </a:r>
            <a:r>
              <a:rPr lang="en-US" sz="2300" b="1" dirty="0">
                <a:latin typeface="Times New Roman" panose="02020603050405020304" pitchFamily="18" charset="0"/>
                <a:cs typeface="Times New Roman" panose="02020603050405020304" pitchFamily="18" charset="0"/>
              </a:rPr>
              <a:t>Convolutional Neural Network (</a:t>
            </a:r>
            <a:r>
              <a:rPr lang="en-US" sz="2300" b="1" dirty="0" err="1">
                <a:latin typeface="Times New Roman" panose="02020603050405020304" pitchFamily="18" charset="0"/>
                <a:cs typeface="Times New Roman" panose="02020603050405020304" pitchFamily="18" charset="0"/>
              </a:rPr>
              <a:t>ConvNet</a:t>
            </a:r>
            <a:r>
              <a:rPr lang="en-US" sz="2300" b="1" dirty="0">
                <a:latin typeface="Times New Roman" panose="02020603050405020304" pitchFamily="18" charset="0"/>
                <a:cs typeface="Times New Roman" panose="02020603050405020304" pitchFamily="18" charset="0"/>
              </a:rPr>
              <a:t>/CNN)</a:t>
            </a:r>
            <a:r>
              <a:rPr lang="en-US" sz="2300" dirty="0">
                <a:latin typeface="Times New Roman" panose="02020603050405020304" pitchFamily="18" charset="0"/>
                <a:cs typeface="Times New Roman" panose="02020603050405020304" pitchFamily="18" charset="0"/>
              </a:rPr>
              <a:t> is a Deep Learning algorithm which can take in an input image, assign importance (learnable weights and biases) to various aspects/objects in the image and be able to differentiate one from the </a:t>
            </a:r>
            <a:r>
              <a:rPr lang="en-US" sz="2300" dirty="0" smtClean="0">
                <a:latin typeface="Times New Roman" panose="02020603050405020304" pitchFamily="18" charset="0"/>
                <a:cs typeface="Times New Roman" panose="02020603050405020304" pitchFamily="18" charset="0"/>
              </a:rPr>
              <a:t>other.</a:t>
            </a:r>
          </a:p>
          <a:p>
            <a:r>
              <a:rPr lang="en-US" sz="2300" dirty="0">
                <a:latin typeface="Times New Roman" panose="02020603050405020304" pitchFamily="18" charset="0"/>
                <a:cs typeface="Times New Roman" panose="02020603050405020304" pitchFamily="18" charset="0"/>
              </a:rPr>
              <a:t>The pre-processing required in a </a:t>
            </a:r>
            <a:r>
              <a:rPr lang="en-US" sz="2300" dirty="0" err="1" smtClean="0">
                <a:latin typeface="Times New Roman" panose="02020603050405020304" pitchFamily="18" charset="0"/>
                <a:cs typeface="Times New Roman" panose="02020603050405020304" pitchFamily="18" charset="0"/>
              </a:rPr>
              <a:t>ConvNet</a:t>
            </a:r>
            <a:r>
              <a:rPr lang="en-US" sz="2300" dirty="0" smtClean="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is much lower as compared to other classification algorithms. While in primitive methods filters are hand-engineered, with enough training, </a:t>
            </a:r>
            <a:r>
              <a:rPr lang="en-US" sz="2300" dirty="0" err="1">
                <a:latin typeface="Times New Roman" panose="02020603050405020304" pitchFamily="18" charset="0"/>
                <a:cs typeface="Times New Roman" panose="02020603050405020304" pitchFamily="18" charset="0"/>
              </a:rPr>
              <a:t>ConvNets</a:t>
            </a:r>
            <a:r>
              <a:rPr lang="en-US" sz="2300" dirty="0">
                <a:latin typeface="Times New Roman" panose="02020603050405020304" pitchFamily="18" charset="0"/>
                <a:cs typeface="Times New Roman" panose="02020603050405020304" pitchFamily="18" charset="0"/>
              </a:rPr>
              <a:t> have the ability to learn these filters/characteristics</a:t>
            </a:r>
            <a:r>
              <a:rPr lang="en-US" sz="2300" dirty="0" smtClean="0">
                <a:latin typeface="Times New Roman" panose="02020603050405020304" pitchFamily="18" charset="0"/>
                <a:cs typeface="Times New Roman" panose="02020603050405020304" pitchFamily="18" charset="0"/>
              </a:rPr>
              <a:t>.</a:t>
            </a:r>
          </a:p>
          <a:p>
            <a:r>
              <a:rPr lang="en-US" sz="2300" dirty="0">
                <a:latin typeface="Times New Roman" panose="02020603050405020304" pitchFamily="18" charset="0"/>
                <a:cs typeface="Times New Roman" panose="02020603050405020304" pitchFamily="18" charset="0"/>
              </a:rPr>
              <a:t>The architecture of a </a:t>
            </a:r>
            <a:r>
              <a:rPr lang="en-US" sz="2300" dirty="0" err="1">
                <a:latin typeface="Times New Roman" panose="02020603050405020304" pitchFamily="18" charset="0"/>
                <a:cs typeface="Times New Roman" panose="02020603050405020304" pitchFamily="18" charset="0"/>
              </a:rPr>
              <a:t>ConvNet</a:t>
            </a:r>
            <a:r>
              <a:rPr lang="en-US" sz="2300" dirty="0">
                <a:latin typeface="Times New Roman" panose="02020603050405020304" pitchFamily="18" charset="0"/>
                <a:cs typeface="Times New Roman" panose="02020603050405020304" pitchFamily="18" charset="0"/>
              </a:rPr>
              <a:t> is analogous to that of the connectivity pattern of Neurons in the Human Brain and was inspired by the organization of the Visual Cortex</a:t>
            </a:r>
            <a:r>
              <a:rPr lang="en-US" sz="2300" dirty="0" smtClean="0">
                <a:latin typeface="Times New Roman" panose="02020603050405020304" pitchFamily="18" charset="0"/>
                <a:cs typeface="Times New Roman" panose="02020603050405020304" pitchFamily="18" charset="0"/>
              </a:rPr>
              <a:t>.</a:t>
            </a:r>
          </a:p>
          <a:p>
            <a:r>
              <a:rPr lang="en-US" sz="2300" dirty="0">
                <a:latin typeface="Times New Roman" panose="02020603050405020304" pitchFamily="18" charset="0"/>
                <a:cs typeface="Times New Roman" panose="02020603050405020304" pitchFamily="18" charset="0"/>
              </a:rPr>
              <a:t>Individual neurons respond to stimuli only in a restricted region of the visual field known as the Receptive Field. A collection of such fields overlap to cover the entire visual area.</a:t>
            </a:r>
            <a:r>
              <a:rPr lang="en-US" sz="2300" dirty="0" smtClean="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 </a:t>
            </a: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949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sz="4700" b="1" dirty="0" smtClean="0">
                <a:solidFill>
                  <a:srgbClr val="FF0000"/>
                </a:solidFill>
                <a:latin typeface="Times New Roman" panose="02020603050405020304" pitchFamily="18" charset="0"/>
                <a:cs typeface="Times New Roman" panose="02020603050405020304" pitchFamily="18" charset="0"/>
              </a:rPr>
              <a:t>Architecture of CNN:</a:t>
            </a:r>
            <a:r>
              <a:rPr lang="en-IN" sz="4900" b="1" dirty="0" smtClean="0">
                <a:solidFill>
                  <a:srgbClr val="FF0000"/>
                </a:solidFill>
                <a:latin typeface="Times New Roman" panose="02020603050405020304" pitchFamily="18" charset="0"/>
                <a:cs typeface="Times New Roman" panose="02020603050405020304" pitchFamily="18" charset="0"/>
              </a:rPr>
              <a:t/>
            </a:r>
            <a:br>
              <a:rPr lang="en-IN" sz="4900" b="1" dirty="0" smtClean="0">
                <a:solidFill>
                  <a:srgbClr val="FF0000"/>
                </a:solidFill>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7381" y="1645012"/>
            <a:ext cx="9692640" cy="423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4408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337" y="1099435"/>
            <a:ext cx="4854184" cy="5523434"/>
          </a:xfrm>
          <a:prstGeom prst="rect">
            <a:avLst/>
          </a:prstGeom>
        </p:spPr>
      </p:pic>
      <p:sp>
        <p:nvSpPr>
          <p:cNvPr id="3" name="TextBox 2"/>
          <p:cNvSpPr txBox="1"/>
          <p:nvPr/>
        </p:nvSpPr>
        <p:spPr>
          <a:xfrm>
            <a:off x="901337" y="391886"/>
            <a:ext cx="3487782" cy="369332"/>
          </a:xfrm>
          <a:prstGeom prst="rect">
            <a:avLst/>
          </a:prstGeom>
          <a:noFill/>
        </p:spPr>
        <p:txBody>
          <a:bodyPr wrap="square" rtlCol="0">
            <a:spAutoFit/>
          </a:bodyPr>
          <a:lstStyle/>
          <a:p>
            <a:r>
              <a:rPr lang="en-IN" smtClean="0">
                <a:solidFill>
                  <a:srgbClr val="FF0000"/>
                </a:solidFill>
                <a:latin typeface="Times New Roman" panose="02020603050405020304" pitchFamily="18" charset="0"/>
                <a:cs typeface="Times New Roman" panose="02020603050405020304" pitchFamily="18" charset="0"/>
              </a:rPr>
              <a:t>Classification Report of model1:</a:t>
            </a:r>
            <a:endParaRPr lang="en-IN">
              <a:solidFill>
                <a:srgbClr val="FF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612" y="761218"/>
            <a:ext cx="3762900" cy="281979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7612" y="3581012"/>
            <a:ext cx="3505689" cy="282932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6422" y="761218"/>
            <a:ext cx="1552792" cy="562053"/>
          </a:xfrm>
          <a:prstGeom prst="rect">
            <a:avLst/>
          </a:prstGeom>
        </p:spPr>
      </p:pic>
    </p:spTree>
    <p:extLst>
      <p:ext uri="{BB962C8B-B14F-4D97-AF65-F5344CB8AC3E}">
        <p14:creationId xmlns:p14="http://schemas.microsoft.com/office/powerpoint/2010/main" val="2599489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77" y="1106684"/>
            <a:ext cx="4744859" cy="5476778"/>
          </a:xfrm>
          <a:prstGeom prst="rect">
            <a:avLst/>
          </a:prstGeom>
        </p:spPr>
      </p:pic>
      <p:sp>
        <p:nvSpPr>
          <p:cNvPr id="4" name="TextBox 3"/>
          <p:cNvSpPr txBox="1"/>
          <p:nvPr/>
        </p:nvSpPr>
        <p:spPr>
          <a:xfrm>
            <a:off x="901337" y="391886"/>
            <a:ext cx="3487782" cy="369332"/>
          </a:xfrm>
          <a:prstGeom prst="rect">
            <a:avLst/>
          </a:prstGeom>
          <a:noFill/>
        </p:spPr>
        <p:txBody>
          <a:bodyPr wrap="square" rtlCol="0">
            <a:spAutoFit/>
          </a:bodyPr>
          <a:lstStyle/>
          <a:p>
            <a:r>
              <a:rPr lang="en-IN" smtClean="0">
                <a:solidFill>
                  <a:srgbClr val="FF0000"/>
                </a:solidFill>
                <a:latin typeface="Times New Roman" panose="02020603050405020304" pitchFamily="18" charset="0"/>
                <a:cs typeface="Times New Roman" panose="02020603050405020304" pitchFamily="18" charset="0"/>
              </a:rPr>
              <a:t>Classification Report of model2</a:t>
            </a:r>
            <a:r>
              <a:rPr lang="en-IN" smtClean="0"/>
              <a:t>:</a:t>
            </a:r>
            <a:endParaRPr lang="en-I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422" y="981980"/>
            <a:ext cx="1552792" cy="5620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5890" y="981980"/>
            <a:ext cx="3810532" cy="278168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890" y="3763668"/>
            <a:ext cx="3639058" cy="2819794"/>
          </a:xfrm>
          <a:prstGeom prst="rect">
            <a:avLst/>
          </a:prstGeom>
        </p:spPr>
      </p:pic>
    </p:spTree>
    <p:extLst>
      <p:ext uri="{BB962C8B-B14F-4D97-AF65-F5344CB8AC3E}">
        <p14:creationId xmlns:p14="http://schemas.microsoft.com/office/powerpoint/2010/main" val="725743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07" y="761217"/>
            <a:ext cx="5015663" cy="5822245"/>
          </a:xfrm>
          <a:prstGeom prst="rect">
            <a:avLst/>
          </a:prstGeom>
        </p:spPr>
      </p:pic>
      <p:sp>
        <p:nvSpPr>
          <p:cNvPr id="5" name="TextBox 4"/>
          <p:cNvSpPr txBox="1"/>
          <p:nvPr/>
        </p:nvSpPr>
        <p:spPr>
          <a:xfrm>
            <a:off x="901337" y="391886"/>
            <a:ext cx="3487782" cy="369332"/>
          </a:xfrm>
          <a:prstGeom prst="rect">
            <a:avLst/>
          </a:prstGeom>
          <a:noFill/>
        </p:spPr>
        <p:txBody>
          <a:bodyPr wrap="square" rtlCol="0">
            <a:spAutoFit/>
          </a:bodyPr>
          <a:lstStyle/>
          <a:p>
            <a:r>
              <a:rPr lang="en-IN" smtClean="0">
                <a:solidFill>
                  <a:srgbClr val="FF0000"/>
                </a:solidFill>
                <a:latin typeface="Times New Roman" panose="02020603050405020304" pitchFamily="18" charset="0"/>
                <a:cs typeface="Times New Roman" panose="02020603050405020304" pitchFamily="18" charset="0"/>
              </a:rPr>
              <a:t>Classification Report of model3:</a:t>
            </a:r>
            <a:endParaRPr lang="en-IN">
              <a:solidFill>
                <a:srgbClr val="FF000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422" y="981980"/>
            <a:ext cx="1552792" cy="56205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939" y="3696984"/>
            <a:ext cx="3658111" cy="288647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3939" y="761218"/>
            <a:ext cx="3515216" cy="2715004"/>
          </a:xfrm>
          <a:prstGeom prst="rect">
            <a:avLst/>
          </a:prstGeom>
        </p:spPr>
      </p:pic>
    </p:spTree>
    <p:extLst>
      <p:ext uri="{BB962C8B-B14F-4D97-AF65-F5344CB8AC3E}">
        <p14:creationId xmlns:p14="http://schemas.microsoft.com/office/powerpoint/2010/main" val="2023556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rPr>
              <a:t>Output:</a:t>
            </a:r>
            <a:endParaRPr lang="en-IN" b="1" dirty="0">
              <a:solidFill>
                <a:srgbClr val="FF0000"/>
              </a:solidFill>
            </a:endParaRP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295" y="1552281"/>
            <a:ext cx="5327375" cy="431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137" y="1478943"/>
            <a:ext cx="5828761" cy="4222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013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utpu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78163" y="1600200"/>
            <a:ext cx="6034087" cy="4525963"/>
          </a:xfrm>
        </p:spPr>
      </p:pic>
      <p:sp>
        <p:nvSpPr>
          <p:cNvPr id="7" name="TextBox 6"/>
          <p:cNvSpPr txBox="1"/>
          <p:nvPr/>
        </p:nvSpPr>
        <p:spPr>
          <a:xfrm>
            <a:off x="2722418" y="665017"/>
            <a:ext cx="4696691" cy="461665"/>
          </a:xfrm>
          <a:prstGeom prst="rect">
            <a:avLst/>
          </a:prstGeom>
          <a:noFill/>
        </p:spPr>
        <p:txBody>
          <a:bodyPr wrap="square" rtlCol="0">
            <a:spAutoFit/>
          </a:bodyPr>
          <a:lstStyle/>
          <a:p>
            <a:r>
              <a:rPr lang="en-IN" sz="2400" b="1" smtClean="0"/>
              <a:t>Output</a:t>
            </a:r>
            <a:r>
              <a:rPr lang="en-IN" smtClean="0"/>
              <a:t> :</a:t>
            </a:r>
            <a:endParaRPr lang="en-IN"/>
          </a:p>
        </p:txBody>
      </p:sp>
    </p:spTree>
    <p:extLst>
      <p:ext uri="{BB962C8B-B14F-4D97-AF65-F5344CB8AC3E}">
        <p14:creationId xmlns:p14="http://schemas.microsoft.com/office/powerpoint/2010/main" val="248534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93" y="302359"/>
            <a:ext cx="10869767" cy="5078313"/>
          </a:xfrm>
          <a:prstGeom prst="rect">
            <a:avLst/>
          </a:prstGeom>
          <a:noFill/>
        </p:spPr>
        <p:txBody>
          <a:bodyPr wrap="square" rtlCol="0">
            <a:spAutoFit/>
          </a:bodyPr>
          <a:lstStyle/>
          <a:p>
            <a:pPr algn="just"/>
            <a:r>
              <a:rPr lang="en-US" sz="2400" b="1" u="sng" dirty="0">
                <a:solidFill>
                  <a:srgbClr val="FF0000"/>
                </a:solidFill>
                <a:latin typeface="Times New Roman" panose="02020603050405020304" pitchFamily="18" charset="0"/>
                <a:cs typeface="Times New Roman" panose="02020603050405020304" pitchFamily="18" charset="0"/>
              </a:rPr>
              <a:t>Abstract–</a:t>
            </a:r>
            <a:r>
              <a:rPr lang="en-US" sz="2400" b="1" u="sng" dirty="0">
                <a:latin typeface="Times New Roman" panose="02020603050405020304" pitchFamily="18" charset="0"/>
                <a:cs typeface="Times New Roman" panose="02020603050405020304" pitchFamily="18" charset="0"/>
              </a:rPr>
              <a:t> </a:t>
            </a:r>
          </a:p>
          <a:p>
            <a:pPr marL="342900" indent="-342900" algn="just" fontAlgn="base">
              <a:buFont typeface="Arial" pitchFamily="34" charset="0"/>
              <a:buChar char="•"/>
            </a:pPr>
            <a:r>
              <a:rPr lang="en-US" sz="2000" dirty="0">
                <a:latin typeface="Times New Roman" panose="02020603050405020304" pitchFamily="18" charset="0"/>
                <a:cs typeface="Times New Roman" panose="02020603050405020304" pitchFamily="18" charset="0"/>
              </a:rPr>
              <a:t>In today’s world, almost everything we do has been simplified by automated tasks. In an attempt to focus on the road while driving, drivers often miss out on signs on the side of the road, which could be dangerous for them and for the people around them</a:t>
            </a:r>
            <a:r>
              <a:rPr lang="en-US" sz="2000" dirty="0" smtClean="0">
                <a:latin typeface="Times New Roman" panose="02020603050405020304" pitchFamily="18" charset="0"/>
                <a:cs typeface="Times New Roman" panose="02020603050405020304" pitchFamily="18" charset="0"/>
              </a:rPr>
              <a:t>.</a:t>
            </a:r>
          </a:p>
          <a:p>
            <a:pPr marL="342900" indent="-342900" algn="just" fontAlgn="base">
              <a:buFont typeface="Arial"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problem can be avoided if there was an efficient way to notify the driver without having them to shift their focus. Traffic Sign Detection and Recognition (TSDR) plays an important role here by detecting and recognizing a sign, thus notifying the driver of any upcoming signs. </a:t>
            </a:r>
            <a:r>
              <a:rPr lang="en-US" sz="2000" dirty="0" smtClean="0">
                <a:latin typeface="Times New Roman" panose="02020603050405020304" pitchFamily="18" charset="0"/>
                <a:cs typeface="Times New Roman" panose="02020603050405020304" pitchFamily="18" charset="0"/>
              </a:rPr>
              <a:t>This also ensures that the road we were travelling is safety.</a:t>
            </a:r>
            <a:endParaRPr lang="en-US" sz="2000" dirty="0">
              <a:latin typeface="Times New Roman" panose="02020603050405020304" pitchFamily="18" charset="0"/>
              <a:cs typeface="Times New Roman" panose="02020603050405020304" pitchFamily="18" charset="0"/>
            </a:endParaRPr>
          </a:p>
          <a:p>
            <a:pPr marL="342900" indent="-342900" algn="just" fontAlgn="base">
              <a:buFont typeface="Arial" pitchFamily="34" charset="0"/>
              <a:buChar char="•"/>
            </a:pPr>
            <a:r>
              <a:rPr lang="en-US" sz="2000" dirty="0" smtClean="0">
                <a:latin typeface="Times New Roman" panose="02020603050405020304" pitchFamily="18" charset="0"/>
                <a:cs typeface="Times New Roman" panose="02020603050405020304" pitchFamily="18" charset="0"/>
              </a:rPr>
              <a:t>You </a:t>
            </a:r>
            <a:r>
              <a:rPr lang="en-US" sz="2000" dirty="0">
                <a:latin typeface="Times New Roman" panose="02020603050405020304" pitchFamily="18" charset="0"/>
                <a:cs typeface="Times New Roman" panose="02020603050405020304" pitchFamily="18" charset="0"/>
              </a:rPr>
              <a:t>must have heard about the self-driving cars in which the passenger can fully depend on the car for traveling. But to achieve level 5 autonomous, it is necessary for vehicles to understand and follow all traffic rules.</a:t>
            </a:r>
          </a:p>
          <a:p>
            <a:pPr marL="342900" indent="-342900" algn="just" fontAlgn="base">
              <a:buFont typeface="Arial" pitchFamily="34" charset="0"/>
              <a:buChar char="•"/>
            </a:pPr>
            <a:r>
              <a:rPr lang="en-US" sz="2000" dirty="0">
                <a:latin typeface="Times New Roman" panose="02020603050405020304" pitchFamily="18" charset="0"/>
                <a:cs typeface="Times New Roman" panose="02020603050405020304" pitchFamily="18" charset="0"/>
              </a:rPr>
              <a:t>In the world of Artificial Intelligence and advancement in technologies, many researchers and big companies like Tesla, </a:t>
            </a:r>
            <a:r>
              <a:rPr lang="en-US" sz="2000" dirty="0" err="1">
                <a:latin typeface="Times New Roman" panose="02020603050405020304" pitchFamily="18" charset="0"/>
                <a:cs typeface="Times New Roman" panose="02020603050405020304" pitchFamily="18" charset="0"/>
              </a:rPr>
              <a:t>Uber</a:t>
            </a:r>
            <a:r>
              <a:rPr lang="en-US" sz="2000" dirty="0">
                <a:latin typeface="Times New Roman" panose="02020603050405020304" pitchFamily="18" charset="0"/>
                <a:cs typeface="Times New Roman" panose="02020603050405020304" pitchFamily="18" charset="0"/>
              </a:rPr>
              <a:t>, Google, Mercedes-Benz, Toyota, Ford, Audi, </a:t>
            </a:r>
            <a:r>
              <a:rPr lang="en-US" sz="2000" dirty="0" err="1">
                <a:latin typeface="Times New Roman" panose="02020603050405020304" pitchFamily="18" charset="0"/>
                <a:cs typeface="Times New Roman" panose="02020603050405020304" pitchFamily="18" charset="0"/>
              </a:rPr>
              <a:t>etc</a:t>
            </a:r>
            <a:r>
              <a:rPr lang="en-US" sz="2000" dirty="0">
                <a:latin typeface="Times New Roman" panose="02020603050405020304" pitchFamily="18" charset="0"/>
                <a:cs typeface="Times New Roman" panose="02020603050405020304" pitchFamily="18" charset="0"/>
              </a:rPr>
              <a:t> are working on autonomous vehicles and self-driving cars. So, for achieving accuracy in this technology, the vehicles should be able to interpret traffic signs and make decisions accordingly.</a:t>
            </a:r>
          </a:p>
          <a:p>
            <a:pPr algn="just"/>
            <a:endParaRPr lang="en-US" sz="2000" dirty="0" smtClean="0"/>
          </a:p>
        </p:txBody>
      </p:sp>
    </p:spTree>
    <p:extLst>
      <p:ext uri="{BB962C8B-B14F-4D97-AF65-F5344CB8AC3E}">
        <p14:creationId xmlns:p14="http://schemas.microsoft.com/office/powerpoint/2010/main" val="3549292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Conclusion:</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smtClean="0">
                <a:latin typeface="Times New Roman" panose="02020603050405020304" pitchFamily="18" charset="0"/>
                <a:cs typeface="Times New Roman" panose="02020603050405020304" pitchFamily="18" charset="0"/>
              </a:rPr>
              <a:t>The sign meaning is predicted using webcam.</a:t>
            </a:r>
          </a:p>
          <a:p>
            <a:pPr marL="457200" lvl="0" indent="-393700">
              <a:spcBef>
                <a:spcPts val="0"/>
              </a:spcBef>
              <a:buClr>
                <a:schemeClr val="dk1"/>
              </a:buClr>
              <a:buSzPts val="2600"/>
              <a:buFont typeface="Times New Roman"/>
              <a:buChar char="●"/>
            </a:pPr>
            <a:r>
              <a:rPr lang="en-US"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The </a:t>
            </a:r>
            <a:r>
              <a:rPr lang="en-US" smtClean="0">
                <a:solidFill>
                  <a:schemeClr val="dk1"/>
                </a:solidFill>
                <a:latin typeface="Times New Roman" panose="02020603050405020304" pitchFamily="18" charset="0"/>
                <a:ea typeface="Times New Roman"/>
                <a:cs typeface="Times New Roman" panose="02020603050405020304" pitchFamily="18" charset="0"/>
                <a:sym typeface="Times New Roman"/>
              </a:rPr>
              <a:t>trained models have </a:t>
            </a:r>
            <a:r>
              <a:rPr lang="en-US"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attained an </a:t>
            </a:r>
            <a:r>
              <a:rPr lang="en-US" smtClean="0">
                <a:solidFill>
                  <a:schemeClr val="dk1"/>
                </a:solidFill>
                <a:latin typeface="Times New Roman" panose="02020603050405020304" pitchFamily="18" charset="0"/>
                <a:ea typeface="Times New Roman"/>
                <a:cs typeface="Times New Roman" panose="02020603050405020304" pitchFamily="18" charset="0"/>
                <a:sym typeface="Times New Roman"/>
              </a:rPr>
              <a:t>accuracy above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9</a:t>
            </a:r>
            <a:r>
              <a:rPr lang="en-US" smtClean="0">
                <a:solidFill>
                  <a:schemeClr val="dk1"/>
                </a:solidFill>
                <a:latin typeface="Times New Roman" panose="02020603050405020304" pitchFamily="18" charset="0"/>
                <a:ea typeface="Times New Roman"/>
                <a:cs typeface="Times New Roman" panose="02020603050405020304" pitchFamily="18" charset="0"/>
                <a:sym typeface="Times New Roman"/>
              </a:rPr>
              <a:t>5</a:t>
            </a:r>
            <a:r>
              <a:rPr lang="en-US"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t>
            </a:r>
          </a:p>
          <a:p>
            <a:pPr marL="0" lvl="0" indent="0">
              <a:spcBef>
                <a:spcPts val="1200"/>
              </a:spcBef>
              <a:spcAft>
                <a:spcPts val="1200"/>
              </a:spcAft>
              <a:buNone/>
            </a:pPr>
            <a:endParaRPr lang="en-US" dirty="0" smtClean="0">
              <a:solidFill>
                <a:schemeClr val="dk1"/>
              </a:solidFill>
              <a:latin typeface="Times New Roman"/>
              <a:ea typeface="Times New Roman"/>
              <a:cs typeface="Times New Roman"/>
              <a:sym typeface="Times New Roman"/>
            </a:endParaRPr>
          </a:p>
          <a:p>
            <a:endParaRPr lang="en-IN" dirty="0"/>
          </a:p>
        </p:txBody>
      </p:sp>
    </p:spTree>
    <p:extLst>
      <p:ext uri="{BB962C8B-B14F-4D97-AF65-F5344CB8AC3E}">
        <p14:creationId xmlns:p14="http://schemas.microsoft.com/office/powerpoint/2010/main" val="31437685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smtClean="0">
                <a:solidFill>
                  <a:srgbClr val="FF0000"/>
                </a:solidFill>
              </a:rPr>
              <a:t>REFERENCES:</a:t>
            </a:r>
            <a:endParaRPr lang="en-IN" b="1">
              <a:solidFill>
                <a:srgbClr val="FF0000"/>
              </a:solidFill>
            </a:endParaRPr>
          </a:p>
        </p:txBody>
      </p:sp>
      <p:sp>
        <p:nvSpPr>
          <p:cNvPr id="3" name="Content Placeholder 2"/>
          <p:cNvSpPr>
            <a:spLocks noGrp="1"/>
          </p:cNvSpPr>
          <p:nvPr>
            <p:ph idx="1"/>
          </p:nvPr>
        </p:nvSpPr>
        <p:spPr>
          <a:xfrm>
            <a:off x="609600" y="1600203"/>
            <a:ext cx="10972800" cy="4867832"/>
          </a:xfrm>
        </p:spPr>
        <p:txBody>
          <a:bodyPr>
            <a:normAutofit fontScale="55000" lnSpcReduction="20000"/>
          </a:bodyPr>
          <a:lstStyle/>
          <a:p>
            <a:r>
              <a:rPr lang="en-IN"/>
              <a:t>[</a:t>
            </a:r>
            <a:r>
              <a:rPr lang="en-IN" smtClean="0"/>
              <a:t>1] </a:t>
            </a:r>
            <a:r>
              <a:rPr lang="en-IN"/>
              <a:t>Satoshi Suzuki and KeiichiA be. Topological structural analysis of digitized binary images by border following. </a:t>
            </a:r>
            <a:r>
              <a:rPr lang="en-IN" i="1"/>
              <a:t>Computer Vision, Graphics, and Image Processing</a:t>
            </a:r>
            <a:r>
              <a:rPr lang="en-IN"/>
              <a:t>, 30(1):32–46, </a:t>
            </a:r>
            <a:r>
              <a:rPr lang="en-IN"/>
              <a:t>apr </a:t>
            </a:r>
            <a:r>
              <a:rPr lang="en-IN" smtClean="0"/>
              <a:t>1985</a:t>
            </a:r>
          </a:p>
          <a:p>
            <a:r>
              <a:rPr lang="en-IN" smtClean="0"/>
              <a:t>[</a:t>
            </a:r>
            <a:r>
              <a:rPr lang="en-IN"/>
              <a:t>2</a:t>
            </a:r>
            <a:r>
              <a:rPr lang="en-IN" smtClean="0"/>
              <a:t>]Arturo </a:t>
            </a:r>
            <a:r>
              <a:rPr lang="en-IN"/>
              <a:t>de la Escalera, Luis Moreno, Miguel Salichs, and J.M. Armingol. Road traffic sign detection and classification. </a:t>
            </a:r>
            <a:r>
              <a:rPr lang="en-IN" i="1"/>
              <a:t>Industrial Electronics, IEEE Transactions on</a:t>
            </a:r>
            <a:r>
              <a:rPr lang="en-IN"/>
              <a:t>, 6:848 – 859, 12 1997.</a:t>
            </a:r>
          </a:p>
          <a:p>
            <a:r>
              <a:rPr lang="en-IN" smtClean="0"/>
              <a:t>[3]A </a:t>
            </a:r>
            <a:r>
              <a:rPr lang="en-IN"/>
              <a:t>Method for Traffic Sign Recognition with CNN using GPU Alexander Shustanov and Pavel Yakimov</a:t>
            </a:r>
          </a:p>
          <a:p>
            <a:r>
              <a:rPr lang="en-IN" smtClean="0"/>
              <a:t>[4]Jun </a:t>
            </a:r>
            <a:r>
              <a:rPr lang="en-IN"/>
              <a:t>Miura, Tsuyoshi Kanda, and Yoshiaki Shirai. An active vision system for on-line traffic sign recognition. volume E85d, pages 52 – 57, 02 2000.</a:t>
            </a:r>
          </a:p>
          <a:p>
            <a:r>
              <a:rPr lang="en-IN" smtClean="0"/>
              <a:t>[5]C</a:t>
            </a:r>
            <a:r>
              <a:rPr lang="en-IN"/>
              <a:t>. Liu, F. Chang, Z. Chen, and D. Liu. Fast traffic sign recognition via high-contrast region extraction and extended sparse representation. </a:t>
            </a:r>
            <a:r>
              <a:rPr lang="en-IN" i="1"/>
              <a:t>IEEE Transactions on Intelligent Transportation Systems</a:t>
            </a:r>
            <a:r>
              <a:rPr lang="en-IN"/>
              <a:t>, 17(1):79–92, Jan 2016.</a:t>
            </a:r>
          </a:p>
          <a:p>
            <a:r>
              <a:rPr lang="en-IN" smtClean="0"/>
              <a:t>[6]Miguel </a:t>
            </a:r>
            <a:r>
              <a:rPr lang="en-IN"/>
              <a:t>Garrido, Miguel-Angel Sotelo, and E. Martm-Gorostiza. Fast traffic sign detection and recognition under changing lighting conditions. pages 811 – 816, 10 2006.</a:t>
            </a:r>
          </a:p>
          <a:p>
            <a:r>
              <a:rPr lang="en-IN" smtClean="0"/>
              <a:t>[7]Karla </a:t>
            </a:r>
            <a:r>
              <a:rPr lang="en-IN"/>
              <a:t>Brki´c and Axel Pinz. Traffic sign detection as a component of an automated traffic infrastructure inventory system. 03 2020.</a:t>
            </a:r>
          </a:p>
          <a:p>
            <a:r>
              <a:rPr lang="en-IN" smtClean="0"/>
              <a:t>[8]st´ephane </a:t>
            </a:r>
            <a:r>
              <a:rPr lang="en-IN"/>
              <a:t>Estable, J. Schick, Fridtjof Stein, R. Janssen, R. Ott, W. Ritter, and Y.-J Zheng. A real-time traffic sign recognition system. pages 213 – 218, 11 1994.</a:t>
            </a:r>
          </a:p>
          <a:p>
            <a:r>
              <a:rPr lang="en-IN" smtClean="0"/>
              <a:t>[9]Fatin </a:t>
            </a:r>
            <a:r>
              <a:rPr lang="en-IN"/>
              <a:t>Zaklouta, Bogdan Stanciulescu, and Omar Hamdoun. Traffic sign classification using k-d trees and random forests. pages 2151 – 2155, 09 2011.</a:t>
            </a:r>
          </a:p>
          <a:p>
            <a:r>
              <a:rPr lang="en-IN" smtClean="0"/>
              <a:t>[10]Pierre </a:t>
            </a:r>
            <a:r>
              <a:rPr lang="en-IN"/>
              <a:t>Sermanet and Yann Lecun. Traffic sign recognition with multi-scale convolutional networks. pages 2809 – 2813, 09 2011.</a:t>
            </a:r>
          </a:p>
          <a:p>
            <a:endParaRPr lang="en-IN"/>
          </a:p>
        </p:txBody>
      </p:sp>
    </p:spTree>
    <p:extLst>
      <p:ext uri="{BB962C8B-B14F-4D97-AF65-F5344CB8AC3E}">
        <p14:creationId xmlns:p14="http://schemas.microsoft.com/office/powerpoint/2010/main" val="2464400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62896" y="2189407"/>
            <a:ext cx="6358682" cy="1323439"/>
          </a:xfrm>
          <a:prstGeom prst="rect">
            <a:avLst/>
          </a:prstGeom>
          <a:noFill/>
        </p:spPr>
        <p:txBody>
          <a:bodyPr wrap="squar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endParaRPr lang="en-IN"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9952948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Times New Roman" panose="02020603050405020304" pitchFamily="18" charset="0"/>
                <a:cs typeface="Times New Roman" panose="02020603050405020304" pitchFamily="18" charset="0"/>
              </a:rPr>
              <a:t>Traffic </a:t>
            </a:r>
            <a:r>
              <a:rPr lang="en-US" b="1" u="sng" dirty="0">
                <a:solidFill>
                  <a:srgbClr val="FF0000"/>
                </a:solidFill>
                <a:latin typeface="Times New Roman" panose="02020603050405020304" pitchFamily="18" charset="0"/>
                <a:cs typeface="Times New Roman" panose="02020603050405020304" pitchFamily="18" charset="0"/>
              </a:rPr>
              <a:t>Signs </a:t>
            </a:r>
            <a:r>
              <a:rPr lang="en-US" b="1" u="sng" dirty="0" smtClean="0">
                <a:solidFill>
                  <a:srgbClr val="FF0000"/>
                </a:solidFill>
                <a:latin typeface="Times New Roman" panose="02020603050405020304" pitchFamily="18" charset="0"/>
                <a:cs typeface="Times New Roman" panose="02020603050405020304" pitchFamily="18" charset="0"/>
              </a:rPr>
              <a:t>Recognition</a:t>
            </a:r>
            <a:r>
              <a:rPr lang="en-US" dirty="0"/>
              <a:t/>
            </a:r>
            <a:br>
              <a:rPr lang="en-US" dirty="0"/>
            </a:br>
            <a:endParaRPr lang="en-IN" dirty="0"/>
          </a:p>
        </p:txBody>
      </p:sp>
      <p:sp>
        <p:nvSpPr>
          <p:cNvPr id="3" name="Content Placeholder 2"/>
          <p:cNvSpPr>
            <a:spLocks noGrp="1"/>
          </p:cNvSpPr>
          <p:nvPr>
            <p:ph idx="1"/>
          </p:nvPr>
        </p:nvSpPr>
        <p:spPr/>
        <p:txBody>
          <a:bodyPr>
            <a:normAutofit/>
          </a:bodyPr>
          <a:lstStyle/>
          <a:p>
            <a:pPr algn="just"/>
            <a:r>
              <a:rPr lang="en-US" sz="2000" b="1" dirty="0">
                <a:latin typeface="Times New Roman" panose="02020603050405020304" pitchFamily="18" charset="0"/>
                <a:cs typeface="Times New Roman" panose="02020603050405020304" pitchFamily="18" charset="0"/>
              </a:rPr>
              <a:t>Traffic-sign recognition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TSR</a:t>
            </a:r>
            <a:r>
              <a:rPr lang="en-US" sz="2000" dirty="0">
                <a:latin typeface="Times New Roman" panose="02020603050405020304" pitchFamily="18" charset="0"/>
                <a:cs typeface="Times New Roman" panose="02020603050405020304" pitchFamily="18" charset="0"/>
              </a:rPr>
              <a:t>) is a technology by which a vehicle is able to recognize the traffic signs put on the road e.g. "speed limit" or "children" or "turn ahead". This is part of the features collectively called ADAS. The technology is being developed by a variety of automotive suppliers. </a:t>
            </a:r>
            <a:endParaRPr lang="en-US" sz="2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It uses image processing techniques to detect the traffic signs. The detection methods can be generally divided into color based, shape based and learning based methods.</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are several different types of traffic signs like speed limits, no entry, traffic signals, turn left or right, children crossing, no passing of heavy vehicles, etc. Traffic signs classification is the process of identifying which class a traffic sign belongs to</a:t>
            </a:r>
            <a:r>
              <a:rPr lang="en-US" sz="2000" dirty="0" smtClean="0">
                <a:latin typeface="Times New Roman" panose="02020603050405020304" pitchFamily="18" charset="0"/>
                <a:cs typeface="Times New Roman" panose="02020603050405020304" pitchFamily="18" charset="0"/>
              </a:rPr>
              <a:t>.</a:t>
            </a:r>
          </a:p>
          <a:p>
            <a:pPr algn="just"/>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will build a deep neural network </a:t>
            </a:r>
            <a:r>
              <a:rPr lang="en-US" sz="2000" dirty="0" smtClean="0">
                <a:latin typeface="Times New Roman" panose="02020603050405020304" pitchFamily="18" charset="0"/>
                <a:cs typeface="Times New Roman" panose="02020603050405020304" pitchFamily="18" charset="0"/>
              </a:rPr>
              <a:t>model using </a:t>
            </a:r>
            <a:r>
              <a:rPr lang="en-US" sz="2000" dirty="0" err="1" smtClean="0">
                <a:latin typeface="Times New Roman" panose="02020603050405020304" pitchFamily="18" charset="0"/>
                <a:cs typeface="Times New Roman" panose="02020603050405020304" pitchFamily="18" charset="0"/>
              </a:rPr>
              <a:t>Tensorflow</a:t>
            </a:r>
            <a:r>
              <a:rPr lang="en-US" sz="2000" dirty="0" smtClean="0">
                <a:latin typeface="Times New Roman" panose="02020603050405020304" pitchFamily="18" charset="0"/>
                <a:cs typeface="Times New Roman" panose="02020603050405020304" pitchFamily="18" charset="0"/>
              </a:rPr>
              <a:t> in </a:t>
            </a:r>
            <a:r>
              <a:rPr lang="en-US" sz="2000" dirty="0" err="1" smtClean="0">
                <a:latin typeface="Times New Roman" panose="02020603050405020304" pitchFamily="18" charset="0"/>
                <a:cs typeface="Times New Roman" panose="02020603050405020304" pitchFamily="18" charset="0"/>
              </a:rPr>
              <a:t>Colab</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that can classify traffic signs present in the image into different categories. With this model, we are able to read and understand traffic signs which are a very important task for all autonomous vehicles</a:t>
            </a:r>
            <a:r>
              <a:rPr lang="en-US" sz="2000" dirty="0" smtClean="0">
                <a:latin typeface="Times New Roman" panose="02020603050405020304" pitchFamily="18" charset="0"/>
                <a:cs typeface="Times New Roman" panose="02020603050405020304" pitchFamily="18" charset="0"/>
              </a:rPr>
              <a:t>.</a:t>
            </a:r>
          </a:p>
          <a:p>
            <a:endParaRPr lang="en-US" sz="2000" dirty="0" smtClean="0"/>
          </a:p>
          <a:p>
            <a:endParaRPr lang="en-IN" sz="2000" dirty="0"/>
          </a:p>
        </p:txBody>
      </p:sp>
    </p:spTree>
    <p:extLst>
      <p:ext uri="{BB962C8B-B14F-4D97-AF65-F5344CB8AC3E}">
        <p14:creationId xmlns:p14="http://schemas.microsoft.com/office/powerpoint/2010/main" val="283407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smtClean="0">
                <a:solidFill>
                  <a:srgbClr val="FF0000"/>
                </a:solidFill>
              </a:rPr>
              <a:t>Softwares And Datasets:</a:t>
            </a:r>
            <a:endParaRPr lang="en-IN" b="1" u="sng">
              <a:solidFill>
                <a:srgbClr val="FF0000"/>
              </a:solidFill>
            </a:endParaRPr>
          </a:p>
        </p:txBody>
      </p:sp>
      <p:sp>
        <p:nvSpPr>
          <p:cNvPr id="3" name="Content Placeholder 2"/>
          <p:cNvSpPr>
            <a:spLocks noGrp="1"/>
          </p:cNvSpPr>
          <p:nvPr>
            <p:ph idx="1"/>
          </p:nvPr>
        </p:nvSpPr>
        <p:spPr/>
        <p:txBody>
          <a:bodyPr/>
          <a:lstStyle/>
          <a:p>
            <a:r>
              <a:rPr lang="en-IN" smtClean="0">
                <a:latin typeface="Times New Roman" panose="02020603050405020304" pitchFamily="18" charset="0"/>
                <a:cs typeface="Times New Roman" panose="02020603050405020304" pitchFamily="18" charset="0"/>
              </a:rPr>
              <a:t>Python</a:t>
            </a:r>
          </a:p>
          <a:p>
            <a:r>
              <a:rPr lang="en-IN" smtClean="0">
                <a:latin typeface="Times New Roman" panose="02020603050405020304" pitchFamily="18" charset="0"/>
                <a:cs typeface="Times New Roman" panose="02020603050405020304" pitchFamily="18" charset="0"/>
              </a:rPr>
              <a:t>Tensorflow</a:t>
            </a:r>
          </a:p>
          <a:p>
            <a:r>
              <a:rPr lang="en-IN" smtClean="0">
                <a:latin typeface="Times New Roman" panose="02020603050405020304" pitchFamily="18" charset="0"/>
                <a:cs typeface="Times New Roman" panose="02020603050405020304" pitchFamily="18" charset="0"/>
              </a:rPr>
              <a:t>Colab</a:t>
            </a:r>
          </a:p>
          <a:p>
            <a:r>
              <a:rPr lang="en-IN" smtClean="0">
                <a:latin typeface="Times New Roman" panose="02020603050405020304" pitchFamily="18" charset="0"/>
                <a:cs typeface="Times New Roman" panose="02020603050405020304" pitchFamily="18" charset="0"/>
              </a:rPr>
              <a:t>OpenCV</a:t>
            </a:r>
          </a:p>
          <a:p>
            <a:r>
              <a:rPr lang="en-IN" smtClean="0">
                <a:latin typeface="Times New Roman" panose="02020603050405020304" pitchFamily="18" charset="0"/>
                <a:cs typeface="Times New Roman" panose="02020603050405020304" pitchFamily="18" charset="0"/>
              </a:rPr>
              <a:t>German Traffic-Sign Dataset(GTSRB)</a:t>
            </a:r>
          </a:p>
          <a:p>
            <a:endParaRPr lang="en-IN"/>
          </a:p>
        </p:txBody>
      </p:sp>
    </p:spTree>
    <p:extLst>
      <p:ext uri="{BB962C8B-B14F-4D97-AF65-F5344CB8AC3E}">
        <p14:creationId xmlns:p14="http://schemas.microsoft.com/office/powerpoint/2010/main" val="2258364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6810" y="1596997"/>
            <a:ext cx="5408212" cy="4173337"/>
          </a:xfrm>
          <a:prstGeom prst="rect">
            <a:avLst/>
          </a:prstGeom>
        </p:spPr>
      </p:pic>
    </p:spTree>
    <p:extLst>
      <p:ext uri="{BB962C8B-B14F-4D97-AF65-F5344CB8AC3E}">
        <p14:creationId xmlns:p14="http://schemas.microsoft.com/office/powerpoint/2010/main" val="41527419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759" y="334454"/>
            <a:ext cx="10032642" cy="5724644"/>
          </a:xfrm>
          <a:prstGeom prst="rect">
            <a:avLst/>
          </a:prstGeom>
          <a:noFill/>
        </p:spPr>
        <p:txBody>
          <a:bodyPr wrap="square" rtlCol="0">
            <a:spAutoFit/>
          </a:bodyPr>
          <a:lstStyle/>
          <a:p>
            <a:pPr algn="just"/>
            <a:r>
              <a:rPr lang="en-US" sz="2400" b="1" u="sng" dirty="0">
                <a:solidFill>
                  <a:srgbClr val="FF0000"/>
                </a:solidFill>
                <a:latin typeface="Times New Roman" panose="02020603050405020304" pitchFamily="18" charset="0"/>
                <a:cs typeface="Times New Roman" panose="02020603050405020304" pitchFamily="18" charset="0"/>
              </a:rPr>
              <a:t>Solution Description--</a:t>
            </a:r>
          </a:p>
          <a:p>
            <a:pPr algn="just"/>
            <a:r>
              <a:rPr lang="en-US" b="1" dirty="0">
                <a:latin typeface="Times New Roman" panose="02020603050405020304" pitchFamily="18" charset="0"/>
                <a:cs typeface="Times New Roman" panose="02020603050405020304" pitchFamily="18" charset="0"/>
              </a:rPr>
              <a:t>Detection</a:t>
            </a:r>
            <a:r>
              <a:rPr lang="en-US" dirty="0">
                <a:latin typeface="Times New Roman" panose="02020603050405020304" pitchFamily="18" charset="0"/>
                <a:cs typeface="Times New Roman" panose="02020603050405020304" pitchFamily="18" charset="0"/>
              </a:rPr>
              <a:t> : The image is first preprocessed, so that the signs can be detected more easily, in a geometric manner.</a:t>
            </a:r>
          </a:p>
          <a:p>
            <a:pPr marL="285750" indent="-285750" algn="just">
              <a:buFont typeface="Arial" pitchFamily="34" charset="0"/>
              <a:buChar char="•"/>
            </a:pPr>
            <a:r>
              <a:rPr lang="en-US" dirty="0">
                <a:latin typeface="Times New Roman" panose="02020603050405020304" pitchFamily="18" charset="0"/>
                <a:cs typeface="Times New Roman" panose="02020603050405020304" pitchFamily="18" charset="0"/>
              </a:rPr>
              <a:t> Preprocessing consists of </a:t>
            </a:r>
          </a:p>
          <a:p>
            <a:pPr algn="just"/>
            <a:r>
              <a:rPr lang="en-US" dirty="0" smtClean="0">
                <a:latin typeface="Times New Roman" panose="02020603050405020304" pitchFamily="18" charset="0"/>
                <a:cs typeface="Times New Roman" panose="02020603050405020304" pitchFamily="18" charset="0"/>
              </a:rPr>
              <a:t>         a)enhancing </a:t>
            </a:r>
            <a:r>
              <a:rPr lang="en-US" dirty="0">
                <a:latin typeface="Times New Roman" panose="02020603050405020304" pitchFamily="18" charset="0"/>
                <a:cs typeface="Times New Roman" panose="02020603050405020304" pitchFamily="18" charset="0"/>
              </a:rPr>
              <a:t>the contrast, so that colors can be recognized more easily;</a:t>
            </a:r>
          </a:p>
          <a:p>
            <a:pPr algn="just"/>
            <a:r>
              <a:rPr lang="en-US" dirty="0" smtClean="0">
                <a:latin typeface="Times New Roman" panose="02020603050405020304" pitchFamily="18" charset="0"/>
                <a:cs typeface="Times New Roman" panose="02020603050405020304" pitchFamily="18" charset="0"/>
              </a:rPr>
              <a:t>         b</a:t>
            </a:r>
            <a:r>
              <a:rPr lang="en-US" dirty="0">
                <a:latin typeface="Times New Roman" panose="02020603050405020304" pitchFamily="18" charset="0"/>
                <a:cs typeface="Times New Roman" panose="02020603050405020304" pitchFamily="18" charset="0"/>
              </a:rPr>
              <a:t>) filtering the image in such a manner that only colors that may represent a traffic sign remain, </a:t>
            </a:r>
            <a:r>
              <a:rPr lang="en-US">
                <a:latin typeface="Times New Roman" panose="02020603050405020304" pitchFamily="18" charset="0"/>
                <a:cs typeface="Times New Roman" panose="02020603050405020304" pitchFamily="18" charset="0"/>
              </a:rPr>
              <a:t>the </a:t>
            </a:r>
            <a:r>
              <a:rPr lang="en-US" smtClean="0">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	     rest </a:t>
            </a:r>
            <a:r>
              <a:rPr lang="en-US" dirty="0">
                <a:latin typeface="Times New Roman" panose="02020603050405020304" pitchFamily="18" charset="0"/>
                <a:cs typeface="Times New Roman" panose="02020603050405020304" pitchFamily="18" charset="0"/>
              </a:rPr>
              <a:t>being faded to black;</a:t>
            </a:r>
          </a:p>
          <a:p>
            <a:pPr algn="just"/>
            <a:r>
              <a:rPr lang="en-US" dirty="0" smtClean="0">
                <a:latin typeface="Times New Roman" panose="02020603050405020304" pitchFamily="18" charset="0"/>
                <a:cs typeface="Times New Roman" panose="02020603050405020304" pitchFamily="18" charset="0"/>
              </a:rPr>
              <a:t>         c</a:t>
            </a:r>
            <a:r>
              <a:rPr lang="en-US" dirty="0">
                <a:latin typeface="Times New Roman" panose="02020603050405020304" pitchFamily="18" charset="0"/>
                <a:cs typeface="Times New Roman" panose="02020603050405020304" pitchFamily="18" charset="0"/>
              </a:rPr>
              <a:t>) applying the canny edge detection algorithm;</a:t>
            </a:r>
          </a:p>
          <a:p>
            <a:pPr algn="just"/>
            <a:r>
              <a:rPr lang="en-US" dirty="0" smtClean="0">
                <a:latin typeface="Times New Roman" panose="02020603050405020304" pitchFamily="18" charset="0"/>
                <a:cs typeface="Times New Roman" panose="02020603050405020304" pitchFamily="18" charset="0"/>
              </a:rPr>
              <a:t>        d</a:t>
            </a:r>
            <a:r>
              <a:rPr lang="en-US" dirty="0">
                <a:latin typeface="Times New Roman" panose="02020603050405020304" pitchFamily="18" charset="0"/>
                <a:cs typeface="Times New Roman" panose="02020603050405020304" pitchFamily="18" charset="0"/>
              </a:rPr>
              <a:t>) And finally </a:t>
            </a:r>
            <a:r>
              <a:rPr lang="en-US" dirty="0" err="1" smtClean="0">
                <a:latin typeface="Times New Roman" panose="02020603050405020304" pitchFamily="18" charset="0"/>
                <a:cs typeface="Times New Roman" panose="02020603050405020304" pitchFamily="18" charset="0"/>
              </a:rPr>
              <a:t>binarizing</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image.</a:t>
            </a:r>
          </a:p>
          <a:p>
            <a:pPr marL="285750" indent="-285750" algn="just">
              <a:buFont typeface="Arial" pitchFamily="34" charset="0"/>
              <a:buChar char="•"/>
            </a:pPr>
            <a:r>
              <a:rPr lang="en-US" dirty="0">
                <a:latin typeface="Times New Roman" panose="02020603050405020304" pitchFamily="18" charset="0"/>
                <a:cs typeface="Times New Roman" panose="02020603050405020304" pitchFamily="18" charset="0"/>
              </a:rPr>
              <a:t>After the image was preprocessed, the small components are removed, all the external contours are found and the sign having the greatest distance from its center to the contour is extracted from the image.</a:t>
            </a:r>
          </a:p>
          <a:p>
            <a:pPr marL="285750" indent="-285750" algn="just">
              <a:buFont typeface="Arial" pitchFamily="34" charset="0"/>
              <a:buChar char="•"/>
            </a:pPr>
            <a:r>
              <a:rPr lang="en-US" dirty="0" smtClean="0">
                <a:latin typeface="Times New Roman" panose="02020603050405020304" pitchFamily="18" charset="0"/>
                <a:cs typeface="Times New Roman" panose="02020603050405020304" pitchFamily="18" charset="0"/>
              </a:rPr>
              <a:t>Finally</a:t>
            </a:r>
            <a:r>
              <a:rPr lang="en-US" dirty="0">
                <a:latin typeface="Times New Roman" panose="02020603050405020304" pitchFamily="18" charset="0"/>
                <a:cs typeface="Times New Roman" panose="02020603050405020304" pitchFamily="18" charset="0"/>
              </a:rPr>
              <a:t>, a square image is cropped, based on the sign’s contour.</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Classification :</a:t>
            </a:r>
          </a:p>
          <a:p>
            <a:pPr marL="285750" indent="-285750" algn="just">
              <a:buFont typeface="Arial" pitchFamily="34" charset="0"/>
              <a:buChar char="•"/>
            </a:pPr>
            <a:r>
              <a:rPr lang="en-US" b="1" dirty="0">
                <a:latin typeface="Times New Roman" panose="02020603050405020304" pitchFamily="18" charset="0"/>
                <a:cs typeface="Times New Roman" panose="02020603050405020304" pitchFamily="18" charset="0"/>
              </a:rPr>
              <a:t>It</a:t>
            </a:r>
            <a:r>
              <a:rPr lang="en-US" dirty="0">
                <a:latin typeface="Times New Roman" panose="02020603050405020304" pitchFamily="18" charset="0"/>
                <a:cs typeface="Times New Roman" panose="02020603050405020304" pitchFamily="18" charset="0"/>
              </a:rPr>
              <a:t> is done </a:t>
            </a:r>
            <a:r>
              <a:rPr lang="en-US">
                <a:latin typeface="Times New Roman" panose="02020603050405020304" pitchFamily="18" charset="0"/>
                <a:cs typeface="Times New Roman" panose="02020603050405020304" pitchFamily="18" charset="0"/>
              </a:rPr>
              <a:t>using </a:t>
            </a:r>
            <a:r>
              <a:rPr lang="en-US" smtClean="0">
                <a:latin typeface="Times New Roman" panose="02020603050405020304" pitchFamily="18" charset="0"/>
                <a:cs typeface="Times New Roman" panose="02020603050405020304" pitchFamily="18" charset="0"/>
              </a:rPr>
              <a:t>CNNs(Convolutional Neural Networks), </a:t>
            </a:r>
            <a:r>
              <a:rPr lang="en-US" dirty="0">
                <a:latin typeface="Times New Roman" panose="02020603050405020304" pitchFamily="18" charset="0"/>
                <a:cs typeface="Times New Roman" panose="02020603050405020304" pitchFamily="18" charset="0"/>
              </a:rPr>
              <a:t>which implement a voting method.</a:t>
            </a:r>
          </a:p>
          <a:p>
            <a:pPr marL="285750" indent="-285750" algn="just">
              <a:buFont typeface="Arial" pitchFamily="34" charset="0"/>
              <a:buChar char="•"/>
            </a:pPr>
            <a:r>
              <a:rPr lang="en-US" dirty="0" smtClean="0">
                <a:latin typeface="Times New Roman" panose="02020603050405020304" pitchFamily="18" charset="0"/>
                <a:cs typeface="Times New Roman" panose="02020603050405020304" pitchFamily="18" charset="0"/>
              </a:rPr>
              <a:t>Each </a:t>
            </a:r>
            <a:r>
              <a:rPr lang="en-US" dirty="0">
                <a:latin typeface="Times New Roman" panose="02020603050405020304" pitchFamily="18" charset="0"/>
                <a:cs typeface="Times New Roman" panose="02020603050405020304" pitchFamily="18" charset="0"/>
              </a:rPr>
              <a:t>CNN has a different architecture, so that they behave differently, otherwise voting will have no importance. </a:t>
            </a:r>
          </a:p>
          <a:p>
            <a:pPr marL="285750" indent="-285750" algn="just">
              <a:buFont typeface="Arial" pitchFamily="34" charset="0"/>
              <a:buChar char="•"/>
            </a:pPr>
            <a:r>
              <a:rPr lang="en-US" dirty="0">
                <a:latin typeface="Times New Roman" panose="02020603050405020304" pitchFamily="18" charset="0"/>
                <a:cs typeface="Times New Roman" panose="02020603050405020304" pitchFamily="18" charset="0"/>
              </a:rPr>
              <a:t>For the models, training is done on the “The German Traffic Sign Recognition Benchmark” dataset .</a:t>
            </a:r>
          </a:p>
          <a:p>
            <a:pPr algn="just"/>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8033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8941" y="437882"/>
            <a:ext cx="11539470" cy="2031325"/>
          </a:xfrm>
          <a:prstGeom prst="rect">
            <a:avLst/>
          </a:prstGeom>
          <a:noFill/>
        </p:spPr>
        <p:txBody>
          <a:bodyPr wrap="square" rtlCol="0">
            <a:spAutoFit/>
          </a:bodyPr>
          <a:lstStyle/>
          <a:p>
            <a:r>
              <a:rPr lang="en-US" b="1" dirty="0"/>
              <a:t>Reconciliation</a:t>
            </a:r>
            <a:r>
              <a:rPr lang="en-US" dirty="0"/>
              <a:t> :</a:t>
            </a:r>
            <a:r>
              <a:rPr lang="en-US" b="1" dirty="0"/>
              <a:t> </a:t>
            </a:r>
          </a:p>
          <a:p>
            <a:pPr marL="285750" indent="-285750" algn="just">
              <a:buFont typeface="Arial" pitchFamily="34" charset="0"/>
              <a:buChar char="•"/>
            </a:pPr>
            <a:r>
              <a:rPr lang="en-US" dirty="0"/>
              <a:t>Reconciliation</a:t>
            </a:r>
            <a:r>
              <a:rPr lang="en-US" b="1" dirty="0"/>
              <a:t> </a:t>
            </a:r>
            <a:r>
              <a:rPr lang="en-US" dirty="0"/>
              <a:t>must finally be obtained between the two parts which were largely developed separately. </a:t>
            </a:r>
            <a:endParaRPr lang="en-US" dirty="0" smtClean="0"/>
          </a:p>
          <a:p>
            <a:pPr marL="285750" indent="-285750" algn="just">
              <a:buFont typeface="Arial" pitchFamily="34" charset="0"/>
              <a:buChar char="•"/>
            </a:pPr>
            <a:r>
              <a:rPr lang="en-US" dirty="0" smtClean="0"/>
              <a:t>The </a:t>
            </a:r>
            <a:r>
              <a:rPr lang="en-US" dirty="0"/>
              <a:t>output of the detection algorithm, which will be the input of the CNN, must resemble the images the CNN was trained on. That way, the accuracy should be as high as possible. </a:t>
            </a:r>
            <a:endParaRPr lang="en-US" dirty="0" smtClean="0"/>
          </a:p>
          <a:p>
            <a:pPr marL="285750" indent="-285750" algn="just">
              <a:buFont typeface="Arial" pitchFamily="34" charset="0"/>
              <a:buChar char="•"/>
            </a:pPr>
            <a:r>
              <a:rPr lang="en-US" dirty="0" smtClean="0"/>
              <a:t>When </a:t>
            </a:r>
            <a:r>
              <a:rPr lang="en-US" dirty="0"/>
              <a:t>classification works satisfyingly enough for each model separately, voting should be implemented</a:t>
            </a:r>
            <a:r>
              <a:rPr lang="en-US" dirty="0" smtClean="0"/>
              <a:t>.</a:t>
            </a:r>
          </a:p>
          <a:p>
            <a:pPr marL="285750" indent="-285750" algn="just">
              <a:buFont typeface="Wingdings" panose="05000000000000000000" pitchFamily="2" charset="2"/>
              <a:buChar char="v"/>
            </a:pPr>
            <a:endParaRPr lang="en-IN" dirty="0"/>
          </a:p>
          <a:p>
            <a:pPr algn="just"/>
            <a:endParaRPr lang="en-IN"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46" y="2011680"/>
            <a:ext cx="9155099" cy="4303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8496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mtClean="0">
                <a:solidFill>
                  <a:srgbClr val="FF0000"/>
                </a:solidFill>
                <a:latin typeface="Times New Roman" panose="02020603050405020304" pitchFamily="18" charset="0"/>
                <a:cs typeface="Times New Roman" panose="02020603050405020304" pitchFamily="18" charset="0"/>
              </a:rPr>
              <a:t>TRAINING AND DETECTION FLOWCHART</a:t>
            </a:r>
            <a:endParaRPr lang="en-IN">
              <a:solidFill>
                <a:srgbClr val="FF0000"/>
              </a:solidFill>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299" y="1274048"/>
            <a:ext cx="3437219" cy="546237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635" y="1274048"/>
            <a:ext cx="2490228" cy="5462370"/>
          </a:xfrm>
          <a:prstGeom prst="rect">
            <a:avLst/>
          </a:prstGeom>
        </p:spPr>
      </p:pic>
    </p:spTree>
    <p:extLst>
      <p:ext uri="{BB962C8B-B14F-4D97-AF65-F5344CB8AC3E}">
        <p14:creationId xmlns:p14="http://schemas.microsoft.com/office/powerpoint/2010/main" val="2918770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5114</TotalTime>
  <Words>1322</Words>
  <Application>Microsoft Office PowerPoint</Application>
  <PresentationFormat>Widescreen</PresentationFormat>
  <Paragraphs>144</Paragraphs>
  <Slides>32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Times New Roman</vt:lpstr>
      <vt:lpstr>Wingdings</vt:lpstr>
      <vt:lpstr>Office Theme</vt:lpstr>
      <vt:lpstr> Traffic Sign Recognition System  Using CNN and Image processing   </vt:lpstr>
      <vt:lpstr>Contents:</vt:lpstr>
      <vt:lpstr>PowerPoint Presentation</vt:lpstr>
      <vt:lpstr>Traffic Signs Recognition </vt:lpstr>
      <vt:lpstr>Softwares And Datasets:</vt:lpstr>
      <vt:lpstr>PowerPoint Presentation</vt:lpstr>
      <vt:lpstr>PowerPoint Presentation</vt:lpstr>
      <vt:lpstr>PowerPoint Presentation</vt:lpstr>
      <vt:lpstr>TRAINING AND DETECTION FLOWCHART</vt:lpstr>
      <vt:lpstr>PowerPoint Presentation</vt:lpstr>
      <vt:lpstr>Algorithm Description:</vt:lpstr>
      <vt:lpstr>Contrast image:</vt:lpstr>
      <vt:lpstr>Contrast images:</vt:lpstr>
      <vt:lpstr>Masking image:</vt:lpstr>
      <vt:lpstr>Masking image:</vt:lpstr>
      <vt:lpstr>Canny Edge Detection:</vt:lpstr>
      <vt:lpstr>Canny edge detection:</vt:lpstr>
      <vt:lpstr>Contour Handling:</vt:lpstr>
      <vt:lpstr>Contour Handling:</vt:lpstr>
      <vt:lpstr>Classification:</vt:lpstr>
      <vt:lpstr>Voting:</vt:lpstr>
      <vt:lpstr>Reconciliation:</vt:lpstr>
      <vt:lpstr>Convolutional Neural Network:</vt:lpstr>
      <vt:lpstr> Architecture of CNN: </vt:lpstr>
      <vt:lpstr>PowerPoint Presentation</vt:lpstr>
      <vt:lpstr>PowerPoint Presentation</vt:lpstr>
      <vt:lpstr>PowerPoint Presentation</vt:lpstr>
      <vt:lpstr>Output:</vt:lpstr>
      <vt:lpstr>PowerPoint Presentation</vt:lpstr>
      <vt:lpstr>Conclusion:</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Recognition System</dc:title>
  <dc:creator>S.S.V.Surya Teja</dc:creator>
  <cp:lastModifiedBy>S.S.V.Surya Teja</cp:lastModifiedBy>
  <cp:revision>61</cp:revision>
  <dcterms:created xsi:type="dcterms:W3CDTF">2021-05-06T19:56:18Z</dcterms:created>
  <dcterms:modified xsi:type="dcterms:W3CDTF">2021-07-19T10:22:04Z</dcterms:modified>
</cp:coreProperties>
</file>